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25"/>
  </p:notesMasterIdLst>
  <p:handoutMasterIdLst>
    <p:handoutMasterId r:id="rId26"/>
  </p:handoutMasterIdLst>
  <p:sldIdLst>
    <p:sldId id="315" r:id="rId5"/>
    <p:sldId id="266" r:id="rId6"/>
    <p:sldId id="314" r:id="rId7"/>
    <p:sldId id="271" r:id="rId8"/>
    <p:sldId id="309" r:id="rId9"/>
    <p:sldId id="256" r:id="rId10"/>
    <p:sldId id="323" r:id="rId11"/>
    <p:sldId id="312" r:id="rId12"/>
    <p:sldId id="305" r:id="rId13"/>
    <p:sldId id="310" r:id="rId14"/>
    <p:sldId id="322" r:id="rId15"/>
    <p:sldId id="316" r:id="rId16"/>
    <p:sldId id="313" r:id="rId17"/>
    <p:sldId id="318" r:id="rId18"/>
    <p:sldId id="319" r:id="rId19"/>
    <p:sldId id="324" r:id="rId20"/>
    <p:sldId id="325" r:id="rId21"/>
    <p:sldId id="317" r:id="rId22"/>
    <p:sldId id="320" r:id="rId23"/>
    <p:sldId id="32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AA1BD55-57CD-466E-0725-B6CBA11E0D12}" name="Lauren Weldy (ALLEGIS GROUP SERVICES)" initials="LW" userId="S::v-lweldy@microsoft.com::07a2285c-a352-4b96-8658-ecc34365c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5388" autoAdjust="0"/>
  </p:normalViewPr>
  <p:slideViewPr>
    <p:cSldViewPr snapToGrid="0">
      <p:cViewPr varScale="1">
        <p:scale>
          <a:sx n="93" d="100"/>
          <a:sy n="93" d="100"/>
        </p:scale>
        <p:origin x="259" y="91"/>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149"/>
    </p:cViewPr>
  </p:sorterViewPr>
  <p:notesViewPr>
    <p:cSldViewPr snapToGrid="0">
      <p:cViewPr>
        <p:scale>
          <a:sx n="1" d="2"/>
          <a:sy n="1" d="2"/>
        </p:scale>
        <p:origin x="2640" y="28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6/20/2024</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6/20/2024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a:t>
            </a:fld>
            <a:endParaRPr lang="en-US" dirty="0"/>
          </a:p>
        </p:txBody>
      </p:sp>
    </p:spTree>
    <p:extLst>
      <p:ext uri="{BB962C8B-B14F-4D97-AF65-F5344CB8AC3E}">
        <p14:creationId xmlns:p14="http://schemas.microsoft.com/office/powerpoint/2010/main" val="33560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12</a:t>
            </a:fld>
            <a:endParaRPr lang="en-US" dirty="0"/>
          </a:p>
        </p:txBody>
      </p:sp>
    </p:spTree>
    <p:extLst>
      <p:ext uri="{BB962C8B-B14F-4D97-AF65-F5344CB8AC3E}">
        <p14:creationId xmlns:p14="http://schemas.microsoft.com/office/powerpoint/2010/main" val="601518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13</a:t>
            </a:fld>
            <a:endParaRPr lang="en-US" dirty="0"/>
          </a:p>
        </p:txBody>
      </p:sp>
    </p:spTree>
    <p:extLst>
      <p:ext uri="{BB962C8B-B14F-4D97-AF65-F5344CB8AC3E}">
        <p14:creationId xmlns:p14="http://schemas.microsoft.com/office/powerpoint/2010/main" val="398691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172745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a:t>
            </a:fld>
            <a:endParaRPr lang="en-US" dirty="0"/>
          </a:p>
        </p:txBody>
      </p:sp>
    </p:spTree>
    <p:extLst>
      <p:ext uri="{BB962C8B-B14F-4D97-AF65-F5344CB8AC3E}">
        <p14:creationId xmlns:p14="http://schemas.microsoft.com/office/powerpoint/2010/main" val="374389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4</a:t>
            </a:fld>
            <a:endParaRPr lang="en-US" dirty="0"/>
          </a:p>
        </p:txBody>
      </p:sp>
    </p:spTree>
    <p:extLst>
      <p:ext uri="{BB962C8B-B14F-4D97-AF65-F5344CB8AC3E}">
        <p14:creationId xmlns:p14="http://schemas.microsoft.com/office/powerpoint/2010/main" val="420028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5</a:t>
            </a:fld>
            <a:endParaRPr lang="en-US" dirty="0"/>
          </a:p>
        </p:txBody>
      </p:sp>
    </p:spTree>
    <p:extLst>
      <p:ext uri="{BB962C8B-B14F-4D97-AF65-F5344CB8AC3E}">
        <p14:creationId xmlns:p14="http://schemas.microsoft.com/office/powerpoint/2010/main" val="219126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6</a:t>
            </a:fld>
            <a:endParaRPr lang="en-US" dirty="0"/>
          </a:p>
        </p:txBody>
      </p:sp>
    </p:spTree>
    <p:extLst>
      <p:ext uri="{BB962C8B-B14F-4D97-AF65-F5344CB8AC3E}">
        <p14:creationId xmlns:p14="http://schemas.microsoft.com/office/powerpoint/2010/main" val="30317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8</a:t>
            </a:fld>
            <a:endParaRPr lang="en-US" dirty="0"/>
          </a:p>
        </p:txBody>
      </p:sp>
    </p:spTree>
    <p:extLst>
      <p:ext uri="{BB962C8B-B14F-4D97-AF65-F5344CB8AC3E}">
        <p14:creationId xmlns:p14="http://schemas.microsoft.com/office/powerpoint/2010/main" val="357255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9</a:t>
            </a:fld>
            <a:endParaRPr lang="en-US" dirty="0"/>
          </a:p>
        </p:txBody>
      </p:sp>
    </p:spTree>
    <p:extLst>
      <p:ext uri="{BB962C8B-B14F-4D97-AF65-F5344CB8AC3E}">
        <p14:creationId xmlns:p14="http://schemas.microsoft.com/office/powerpoint/2010/main" val="271432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10</a:t>
            </a:fld>
            <a:endParaRPr lang="en-US" dirty="0"/>
          </a:p>
        </p:txBody>
      </p:sp>
    </p:spTree>
    <p:extLst>
      <p:ext uri="{BB962C8B-B14F-4D97-AF65-F5344CB8AC3E}">
        <p14:creationId xmlns:p14="http://schemas.microsoft.com/office/powerpoint/2010/main" val="222160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r>
              <a:rPr lang="en-US"/>
              <a:t>9/8/20XX</a:t>
            </a:r>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r>
              <a:rPr lang="en-US"/>
              <a:t>Presentation Title</a:t>
            </a:r>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233062062"/>
      </p:ext>
    </p:extLst>
  </p:cSld>
  <p:clrMapOvr>
    <a:masterClrMapping/>
  </p:clrMapOvr>
  <p:hf sldNum="0" hdr="0" ftr="0" dt="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3352365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en-US"/>
              <a:t>9/8/20XX</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2157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9134"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361923"/>
            <a:ext cx="6623040" cy="1421898"/>
          </a:xfrm>
        </p:spPr>
        <p:txBody>
          <a:bodyPr anchor="b" anchorCtr="0">
            <a:noAutofit/>
          </a:bodyPr>
          <a:lstStyle>
            <a:lvl1pPr>
              <a:lnSpc>
                <a:spcPct val="100000"/>
              </a:lnSpc>
              <a:defRPr sz="3200"/>
            </a:lvl1pPr>
          </a:lstStyle>
          <a:p>
            <a:r>
              <a:rPr lang="en-US" dirty="0"/>
              <a:t>Click to add title</a:t>
            </a:r>
          </a:p>
        </p:txBody>
      </p:sp>
      <p:sp>
        <p:nvSpPr>
          <p:cNvPr id="3" name="Content Placeholder 2">
            <a:extLst>
              <a:ext uri="{FF2B5EF4-FFF2-40B4-BE49-F238E27FC236}">
                <a16:creationId xmlns:a16="http://schemas.microsoft.com/office/drawing/2014/main" id="{C40EA5BF-04A6-2B17-0703-8419C4DB97FF}"/>
              </a:ext>
            </a:extLst>
          </p:cNvPr>
          <p:cNvSpPr>
            <a:spLocks noGrp="1"/>
          </p:cNvSpPr>
          <p:nvPr>
            <p:ph sz="quarter" idx="14" hasCustomPrompt="1"/>
          </p:nvPr>
        </p:nvSpPr>
        <p:spPr>
          <a:xfrm>
            <a:off x="787399" y="2916772"/>
            <a:ext cx="6622819" cy="2852639"/>
          </a:xfrm>
        </p:spPr>
        <p:txBody>
          <a:bodyPr anchor="t"/>
          <a:lstStyle>
            <a:lvl1pPr marL="0" indent="0">
              <a:lnSpc>
                <a:spcPct val="125000"/>
              </a:lnSpc>
              <a:spcAft>
                <a:spcPts val="600"/>
              </a:spcAft>
              <a:buNone/>
              <a:defRPr sz="2000" b="0"/>
            </a:lvl1pPr>
            <a:lvl2pPr>
              <a:lnSpc>
                <a:spcPct val="125000"/>
              </a:lnSpc>
              <a:spcAft>
                <a:spcPts val="600"/>
              </a:spcAft>
              <a:defRPr/>
            </a:lvl2pPr>
            <a:lvl3pPr>
              <a:lnSpc>
                <a:spcPct val="125000"/>
              </a:lnSpc>
              <a:spcAft>
                <a:spcPts val="600"/>
              </a:spcAft>
              <a:defRPr/>
            </a:lvl3pPr>
            <a:lvl4pPr>
              <a:lnSpc>
                <a:spcPct val="125000"/>
              </a:lnSpc>
              <a:spcAft>
                <a:spcPts val="600"/>
              </a:spcAft>
              <a:defRPr/>
            </a:lvl4pPr>
            <a:lvl5pPr>
              <a:lnSpc>
                <a:spcPct val="125000"/>
              </a:lnSpc>
              <a:spcAft>
                <a:spcPts val="60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r>
              <a:rPr lang="en-US" dirty="0"/>
              <a:t>9/8/20XX</a:t>
            </a:r>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D79D74E-6357-D3E7-30C0-09B4B82BA321}"/>
              </a:ext>
              <a:ext uri="{C183D7F6-B498-43B3-948B-1728B52AA6E4}">
                <adec:decorative xmlns:adec="http://schemas.microsoft.com/office/drawing/2017/decorative" val="1"/>
              </a:ext>
            </a:extLst>
          </p:cNvPr>
          <p:cNvSpPr/>
          <p:nvPr userDrawn="1"/>
        </p:nvSpPr>
        <p:spPr>
          <a:xfrm>
            <a:off x="8203482" y="1095507"/>
            <a:ext cx="3997653" cy="5016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7534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 Pictur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1" y="825689"/>
            <a:ext cx="7685728" cy="37415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30" y="825687"/>
            <a:ext cx="5957384" cy="3741551"/>
          </a:xfrm>
        </p:spPr>
        <p:txBody>
          <a:bodyPr tIns="182880" anchor="ctr" anchorCtr="0">
            <a:noAutofit/>
          </a:bodyPr>
          <a:lstStyle>
            <a:lvl1pPr>
              <a:lnSpc>
                <a:spcPct val="100000"/>
              </a:lnSpc>
              <a:defRPr sz="40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36013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p:nvPr>
        </p:nvSpPr>
        <p:spPr>
          <a:xfrm>
            <a:off x="7710836" y="-2"/>
            <a:ext cx="44811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marL="0" indent="0" algn="ctr">
              <a:buNone/>
              <a:defRPr sz="1400"/>
            </a:lvl1pPr>
          </a:lstStyle>
          <a:p>
            <a:r>
              <a:rPr lang="en-US"/>
              <a:t>Click icon to add picture</a:t>
            </a: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42498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143079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7E77A60-3019-43AE-AA38-E130C04CFD8D}"/>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3FDBF0FB-88D2-4271-BFAF-D129CF8C2F68}"/>
              </a:ext>
              <a:ext uri="{C183D7F6-B498-43B3-948B-1728B52AA6E4}">
                <adec:decorative xmlns:adec="http://schemas.microsoft.com/office/drawing/2017/decorative" val="1"/>
              </a:ext>
            </a:extLst>
          </p:cNvPr>
          <p:cNvSpPr/>
          <p:nvPr userDrawn="1"/>
        </p:nvSpPr>
        <p:spPr>
          <a:xfrm>
            <a:off x="6410325" y="-4078"/>
            <a:ext cx="5787773"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62B807B-6DFA-471C-B675-016416207F0E}"/>
              </a:ext>
              <a:ext uri="{C183D7F6-B498-43B3-948B-1728B52AA6E4}">
                <adec:decorative xmlns:adec="http://schemas.microsoft.com/office/drawing/2017/decorative" val="1"/>
              </a:ext>
            </a:extLst>
          </p:cNvPr>
          <p:cNvSpPr/>
          <p:nvPr userDrawn="1"/>
        </p:nvSpPr>
        <p:spPr>
          <a:xfrm>
            <a:off x="1524" y="1031500"/>
            <a:ext cx="12190475" cy="64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55D4C0-9882-489D-AD77-A9F38B3784A6}"/>
              </a:ext>
              <a:ext uri="{C183D7F6-B498-43B3-948B-1728B52AA6E4}">
                <adec:decorative xmlns:adec="http://schemas.microsoft.com/office/drawing/2017/decorative" val="1"/>
              </a:ext>
            </a:extLst>
          </p:cNvPr>
          <p:cNvSpPr/>
          <p:nvPr userDrawn="1"/>
        </p:nvSpPr>
        <p:spPr>
          <a:xfrm>
            <a:off x="6446677" y="1095508"/>
            <a:ext cx="5742273"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8EC5ED-FCAE-682A-C050-58786819ECD3}"/>
              </a:ext>
            </a:extLst>
          </p:cNvPr>
          <p:cNvSpPr>
            <a:spLocks noGrp="1"/>
          </p:cNvSpPr>
          <p:nvPr>
            <p:ph type="title"/>
          </p:nvPr>
        </p:nvSpPr>
        <p:spPr>
          <a:xfrm>
            <a:off x="6757416" y="1316736"/>
            <a:ext cx="5120640" cy="3392424"/>
          </a:xfrm>
        </p:spPr>
        <p:txBody>
          <a:bodyPr anchor="b"/>
          <a:lstStyle>
            <a:lvl1pPr>
              <a:lnSpc>
                <a:spcPct val="100000"/>
              </a:lnSpc>
              <a:defRPr/>
            </a:lvl1pPr>
          </a:lstStyle>
          <a:p>
            <a:r>
              <a:rPr lang="en-US"/>
              <a:t>Click to edit Master title style</a:t>
            </a:r>
          </a:p>
        </p:txBody>
      </p:sp>
      <p:sp>
        <p:nvSpPr>
          <p:cNvPr id="30" name="Subtitle 2">
            <a:extLst>
              <a:ext uri="{FF2B5EF4-FFF2-40B4-BE49-F238E27FC236}">
                <a16:creationId xmlns:a16="http://schemas.microsoft.com/office/drawing/2014/main" id="{15C8BDC7-F09C-40A3-B14E-9A49781EE6CE}"/>
              </a:ext>
            </a:extLst>
          </p:cNvPr>
          <p:cNvSpPr>
            <a:spLocks noGrp="1"/>
          </p:cNvSpPr>
          <p:nvPr>
            <p:ph type="subTitle" idx="1" hasCustomPrompt="1"/>
          </p:nvPr>
        </p:nvSpPr>
        <p:spPr>
          <a:xfrm>
            <a:off x="6749828" y="4816366"/>
            <a:ext cx="5125300" cy="1068929"/>
          </a:xfrm>
        </p:spPr>
        <p:txBody>
          <a:bodyPr anchor="t" anchorCtr="0">
            <a:noAutofit/>
          </a:bodyPr>
          <a:lstStyle>
            <a:lvl1pPr marL="0" indent="0">
              <a:lnSpc>
                <a:spcPct val="100000"/>
              </a:lnSpc>
              <a:buNone/>
              <a:defRPr sz="2000" b="0"/>
            </a:lvl1pPr>
          </a:lstStyle>
          <a:p>
            <a:r>
              <a:rPr lang="en-US" sz="2000" dirty="0">
                <a:solidFill>
                  <a:schemeClr val="tx2"/>
                </a:solidFill>
              </a:rPr>
              <a:t>Click to add subtitle</a:t>
            </a:r>
          </a:p>
        </p:txBody>
      </p:sp>
      <p:sp>
        <p:nvSpPr>
          <p:cNvPr id="40" name="Picture Placeholder 38">
            <a:extLst>
              <a:ext uri="{FF2B5EF4-FFF2-40B4-BE49-F238E27FC236}">
                <a16:creationId xmlns:a16="http://schemas.microsoft.com/office/drawing/2014/main" id="{AB2070F4-085F-4F8D-A1E8-A58E5F8F0687}"/>
              </a:ext>
            </a:extLst>
          </p:cNvPr>
          <p:cNvSpPr>
            <a:spLocks noGrp="1"/>
          </p:cNvSpPr>
          <p:nvPr>
            <p:ph type="pic" sz="quarter" idx="13"/>
          </p:nvPr>
        </p:nvSpPr>
        <p:spPr>
          <a:xfrm>
            <a:off x="-6099" y="1095509"/>
            <a:ext cx="6391656" cy="5016892"/>
          </a:xfrm>
        </p:spPr>
        <p:txBody>
          <a:bodyPr anchor="t">
            <a:normAutofit/>
          </a:bodyPr>
          <a:lstStyle>
            <a:lvl1pPr marL="0" indent="0" algn="ctr">
              <a:buNone/>
              <a:defRPr sz="1400"/>
            </a:lvl1pPr>
          </a:lstStyle>
          <a:p>
            <a:r>
              <a:rPr lang="en-US"/>
              <a:t>Click icon to add picture</a:t>
            </a:r>
            <a:endParaRPr lang="en-US" dirty="0"/>
          </a:p>
        </p:txBody>
      </p:sp>
      <p:sp>
        <p:nvSpPr>
          <p:cNvPr id="32" name="Rectangle 31">
            <a:extLst>
              <a:ext uri="{FF2B5EF4-FFF2-40B4-BE49-F238E27FC236}">
                <a16:creationId xmlns:a16="http://schemas.microsoft.com/office/drawing/2014/main" id="{247A5DB4-1ED7-4630-89AF-F1802E44EF89}"/>
              </a:ext>
              <a:ext uri="{C183D7F6-B498-43B3-948B-1728B52AA6E4}">
                <adec:decorative xmlns:adec="http://schemas.microsoft.com/office/drawing/2017/decorative" val="1"/>
              </a:ext>
            </a:extLst>
          </p:cNvPr>
          <p:cNvSpPr/>
          <p:nvPr userDrawn="1"/>
        </p:nvSpPr>
        <p:spPr>
          <a:xfrm>
            <a:off x="0" y="6144405"/>
            <a:ext cx="644667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5D4012-4107-490F-A369-EA7063242A98}"/>
              </a:ext>
              <a:ext uri="{C183D7F6-B498-43B3-948B-1728B52AA6E4}">
                <adec:decorative xmlns:adec="http://schemas.microsoft.com/office/drawing/2017/decorative" val="1"/>
              </a:ext>
            </a:extLst>
          </p:cNvPr>
          <p:cNvSpPr/>
          <p:nvPr userDrawn="1"/>
        </p:nvSpPr>
        <p:spPr>
          <a:xfrm>
            <a:off x="6446677" y="6167615"/>
            <a:ext cx="5742273"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95C79E2-9EA5-4713-B4AF-0E4572CFFA2F}"/>
              </a:ext>
              <a:ext uri="{C183D7F6-B498-43B3-948B-1728B52AA6E4}">
                <adec:decorative xmlns:adec="http://schemas.microsoft.com/office/drawing/2017/decorative" val="1"/>
              </a:ext>
            </a:extLst>
          </p:cNvPr>
          <p:cNvSpPr/>
          <p:nvPr userDrawn="1"/>
        </p:nvSpPr>
        <p:spPr>
          <a:xfrm>
            <a:off x="1524" y="6112249"/>
            <a:ext cx="12190475" cy="64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74C09E2-06F0-4230-8DAD-A0DBF01F8603}"/>
              </a:ext>
              <a:ext uri="{C183D7F6-B498-43B3-948B-1728B52AA6E4}">
                <adec:decorative xmlns:adec="http://schemas.microsoft.com/office/drawing/2017/decorative" val="1"/>
              </a:ext>
            </a:extLst>
          </p:cNvPr>
          <p:cNvSpPr/>
          <p:nvPr userDrawn="1"/>
        </p:nvSpPr>
        <p:spPr>
          <a:xfrm>
            <a:off x="637949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074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ent + Picture">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141023" y="167463"/>
            <a:ext cx="6408058" cy="1580890"/>
          </a:xfrm>
        </p:spPr>
        <p:txBody>
          <a:bodyPr anchor="b" anchorCtr="0">
            <a:noAutofit/>
          </a:bodyPr>
          <a:lstStyle>
            <a:lvl1pPr>
              <a:lnSpc>
                <a:spcPct val="100000"/>
              </a:lnSpc>
              <a:defRPr sz="3200"/>
            </a:lvl1pPr>
          </a:lstStyle>
          <a:p>
            <a:r>
              <a:rPr lang="en-US" dirty="0"/>
              <a:t>Click to add title</a:t>
            </a:r>
          </a:p>
        </p:txBody>
      </p:sp>
      <p:sp>
        <p:nvSpPr>
          <p:cNvPr id="4" name="Content Placeholder 3">
            <a:extLst>
              <a:ext uri="{FF2B5EF4-FFF2-40B4-BE49-F238E27FC236}">
                <a16:creationId xmlns:a16="http://schemas.microsoft.com/office/drawing/2014/main" id="{FFD78806-0532-B92A-4326-73941B4232E7}"/>
              </a:ext>
            </a:extLst>
          </p:cNvPr>
          <p:cNvSpPr>
            <a:spLocks noGrp="1"/>
          </p:cNvSpPr>
          <p:nvPr>
            <p:ph sz="quarter" idx="16" hasCustomPrompt="1"/>
          </p:nvPr>
        </p:nvSpPr>
        <p:spPr>
          <a:xfrm>
            <a:off x="0" y="0"/>
            <a:ext cx="4613275" cy="68580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DEB24183-BE19-B810-4EF4-D9959CAD150B}"/>
              </a:ext>
            </a:extLst>
          </p:cNvPr>
          <p:cNvSpPr>
            <a:spLocks noGrp="1"/>
          </p:cNvSpPr>
          <p:nvPr>
            <p:ph sz="quarter" idx="15" hasCustomPrompt="1"/>
          </p:nvPr>
        </p:nvSpPr>
        <p:spPr>
          <a:xfrm>
            <a:off x="5140405" y="1959427"/>
            <a:ext cx="6408665" cy="4161653"/>
          </a:xfrm>
        </p:spPr>
        <p:txBody>
          <a:bodyPr anchor="t">
            <a:normAutofit/>
          </a:bodyPr>
          <a:lstStyle>
            <a:lvl1pPr marL="0" indent="0">
              <a:lnSpc>
                <a:spcPct val="100000"/>
              </a:lnSpc>
              <a:spcAft>
                <a:spcPts val="600"/>
              </a:spcAft>
              <a:buNone/>
              <a:defRPr sz="1800" b="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D15B6AB-EFBA-3087-EC3D-8DA945B70C0F}"/>
              </a:ext>
            </a:extLst>
          </p:cNvPr>
          <p:cNvSpPr>
            <a:spLocks noGrp="1"/>
          </p:cNvSpPr>
          <p:nvPr>
            <p:ph type="ftr" sz="quarter" idx="11"/>
          </p:nvPr>
        </p:nvSpPr>
        <p:spPr>
          <a:xfrm>
            <a:off x="5140405" y="6309360"/>
            <a:ext cx="3982428" cy="457200"/>
          </a:xfrm>
        </p:spPr>
        <p:txBody>
          <a:bodyPr/>
          <a:lstStyle>
            <a:lvl1pPr algn="ctr">
              <a:defRPr>
                <a:effectLst/>
              </a:defRPr>
            </a:lvl1pPr>
          </a:lstStyle>
          <a:p>
            <a:pPr algn="l"/>
            <a:r>
              <a:rPr lang="en-US" dirty="0"/>
              <a:t>Presentation Title</a:t>
            </a:r>
          </a:p>
        </p:txBody>
      </p:sp>
      <p:sp>
        <p:nvSpPr>
          <p:cNvPr id="10" name="Date Placeholder 3">
            <a:extLst>
              <a:ext uri="{FF2B5EF4-FFF2-40B4-BE49-F238E27FC236}">
                <a16:creationId xmlns:a16="http://schemas.microsoft.com/office/drawing/2014/main" id="{6A3371A6-1409-7906-744F-59D906DF6755}"/>
              </a:ext>
            </a:extLst>
          </p:cNvPr>
          <p:cNvSpPr>
            <a:spLocks noGrp="1"/>
          </p:cNvSpPr>
          <p:nvPr>
            <p:ph type="dt" sz="half" idx="10"/>
          </p:nvPr>
        </p:nvSpPr>
        <p:spPr>
          <a:xfrm>
            <a:off x="9238415" y="6309360"/>
            <a:ext cx="1215204" cy="457200"/>
          </a:xfrm>
        </p:spPr>
        <p:txBody>
          <a:bodyPr/>
          <a:lstStyle>
            <a:lvl1pPr algn="ctr">
              <a:defRPr>
                <a:effectLst/>
              </a:defRPr>
            </a:lvl1pPr>
          </a:lstStyle>
          <a:p>
            <a:r>
              <a:rPr lang="en-US" dirty="0">
                <a:solidFill>
                  <a:schemeClr val="tx2"/>
                </a:solidFill>
              </a:rPr>
              <a:t>9/8/20XX</a:t>
            </a:r>
            <a:endParaRPr lang="en-US" dirty="0"/>
          </a:p>
        </p:txBody>
      </p:sp>
      <p:sp>
        <p:nvSpPr>
          <p:cNvPr id="11" name="Slide Number Placeholder 5">
            <a:extLst>
              <a:ext uri="{FF2B5EF4-FFF2-40B4-BE49-F238E27FC236}">
                <a16:creationId xmlns:a16="http://schemas.microsoft.com/office/drawing/2014/main" id="{8546652F-6212-09E9-1A75-28F7C8EEF073}"/>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68418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 Sub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8" y="1034477"/>
            <a:ext cx="9380431" cy="2614551"/>
          </a:xfrm>
        </p:spPr>
        <p:txBody>
          <a:bodyPr anchor="b"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EF94ADB5-E70F-B672-CBEB-D8194AEA79D5}"/>
              </a:ext>
            </a:extLst>
          </p:cNvPr>
          <p:cNvSpPr>
            <a:spLocks noGrp="1"/>
          </p:cNvSpPr>
          <p:nvPr>
            <p:ph type="body" sz="quarter" idx="10" hasCustomPrompt="1"/>
          </p:nvPr>
        </p:nvSpPr>
        <p:spPr>
          <a:xfrm>
            <a:off x="1386177" y="3649028"/>
            <a:ext cx="9380431" cy="2164715"/>
          </a:xfrm>
        </p:spPr>
        <p:txBody>
          <a:bodyPr anchor="t"/>
          <a:lstStyle>
            <a:lvl1pPr marL="0" indent="0">
              <a:lnSpc>
                <a:spcPct val="125000"/>
              </a:lnSpc>
              <a:buNone/>
              <a:defRPr lang="en-US" sz="2400" b="0" kern="1200" spc="150" baseline="0" dirty="0" smtClean="0">
                <a:solidFill>
                  <a:schemeClr val="bg1"/>
                </a:solidFill>
                <a:latin typeface="+mn-lt"/>
                <a:ea typeface="+mn-ea"/>
                <a:cs typeface="+mn-cs"/>
              </a:defRPr>
            </a:lvl1pPr>
            <a:lvl2pPr>
              <a:defRPr lang="en-US" sz="2400" b="0" kern="1200" spc="150" baseline="0" dirty="0" smtClean="0">
                <a:solidFill>
                  <a:schemeClr val="bg1"/>
                </a:solidFill>
                <a:latin typeface="+mn-lt"/>
                <a:ea typeface="+mn-ea"/>
                <a:cs typeface="+mn-cs"/>
              </a:defRPr>
            </a:lvl2pPr>
            <a:lvl3pPr>
              <a:defRPr lang="en-US" sz="2400" b="0" kern="1200" spc="150" baseline="0" dirty="0" smtClean="0">
                <a:solidFill>
                  <a:schemeClr val="bg1"/>
                </a:solidFill>
                <a:latin typeface="+mn-lt"/>
                <a:ea typeface="+mn-ea"/>
                <a:cs typeface="+mn-cs"/>
              </a:defRPr>
            </a:lvl3pPr>
            <a:lvl4pPr>
              <a:defRPr lang="en-US" sz="2400" b="0" kern="1200" spc="150" baseline="0" dirty="0" smtClean="0">
                <a:solidFill>
                  <a:schemeClr val="bg1"/>
                </a:solidFill>
                <a:latin typeface="+mn-lt"/>
                <a:ea typeface="+mn-ea"/>
                <a:cs typeface="+mn-cs"/>
              </a:defRPr>
            </a:lvl4pPr>
            <a:lvl5pPr>
              <a:defRPr lang="en-US" sz="2400" b="0" kern="1200" spc="150" baseline="0" dirty="0">
                <a:solidFill>
                  <a:schemeClr val="bg1"/>
                </a:solidFill>
                <a:latin typeface="+mn-lt"/>
                <a:ea typeface="+mn-ea"/>
                <a:cs typeface="+mn-cs"/>
              </a:defRPr>
            </a:lvl5pPr>
          </a:lstStyle>
          <a:p>
            <a:pPr lvl="0"/>
            <a:r>
              <a:rPr lang="en-US" dirty="0"/>
              <a:t>Click to add text</a:t>
            </a:r>
          </a:p>
        </p:txBody>
      </p:sp>
    </p:spTree>
    <p:extLst>
      <p:ext uri="{BB962C8B-B14F-4D97-AF65-F5344CB8AC3E}">
        <p14:creationId xmlns:p14="http://schemas.microsoft.com/office/powerpoint/2010/main" val="193573882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and 2 Content 3">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 uri="{C183D7F6-B498-43B3-948B-1728B52AA6E4}">
                <adec:decorative xmlns:adec="http://schemas.microsoft.com/office/drawing/2017/decorative" val="1"/>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 uri="{C183D7F6-B498-43B3-948B-1728B52AA6E4}">
                <adec:decorative xmlns:adec="http://schemas.microsoft.com/office/drawing/2017/decorative" val="1"/>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3752"/>
            <a:ext cx="10013709" cy="103327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15" name="Content Placeholder 2">
            <a:extLst>
              <a:ext uri="{FF2B5EF4-FFF2-40B4-BE49-F238E27FC236}">
                <a16:creationId xmlns:a16="http://schemas.microsoft.com/office/drawing/2014/main" id="{5778233C-CCEC-FC64-A709-616569B37D23}"/>
              </a:ext>
            </a:extLst>
          </p:cNvPr>
          <p:cNvSpPr>
            <a:spLocks noGrp="1"/>
          </p:cNvSpPr>
          <p:nvPr>
            <p:ph sz="quarter" idx="18" hasCustomPrompt="1"/>
          </p:nvPr>
        </p:nvSpPr>
        <p:spPr>
          <a:xfrm>
            <a:off x="1542563" y="502269"/>
            <a:ext cx="4753581"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67FEFA15-354D-6389-9102-922A664A73AE}"/>
              </a:ext>
            </a:extLst>
          </p:cNvPr>
          <p:cNvSpPr>
            <a:spLocks noGrp="1"/>
          </p:cNvSpPr>
          <p:nvPr>
            <p:ph sz="quarter" idx="19" hasCustomPrompt="1"/>
          </p:nvPr>
        </p:nvSpPr>
        <p:spPr>
          <a:xfrm>
            <a:off x="6966630" y="502269"/>
            <a:ext cx="4753581"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D874FDF0-F4BE-433D-86EE-9E1832D4388B}"/>
              </a:ext>
              <a:ext uri="{C183D7F6-B498-43B3-948B-1728B52AA6E4}">
                <adec:decorative xmlns:adec="http://schemas.microsoft.com/office/drawing/2017/decorative" val="1"/>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24306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 uri="{C183D7F6-B498-43B3-948B-1728B52AA6E4}">
                <adec:decorative xmlns:adec="http://schemas.microsoft.com/office/drawing/2017/decorative" val="1"/>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 uri="{C183D7F6-B498-43B3-948B-1728B52AA6E4}">
                <adec:decorative xmlns:adec="http://schemas.microsoft.com/office/drawing/2017/decorative" val="1"/>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962423"/>
            <a:ext cx="10013710" cy="121615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2" name="Content Placeholder 2">
            <a:extLst>
              <a:ext uri="{FF2B5EF4-FFF2-40B4-BE49-F238E27FC236}">
                <a16:creationId xmlns:a16="http://schemas.microsoft.com/office/drawing/2014/main" id="{252AD8E1-37CB-EB1E-9394-A293E1F2107F}"/>
              </a:ext>
            </a:extLst>
          </p:cNvPr>
          <p:cNvSpPr>
            <a:spLocks noGrp="1"/>
          </p:cNvSpPr>
          <p:nvPr>
            <p:ph sz="quarter" idx="18" hasCustomPrompt="1"/>
          </p:nvPr>
        </p:nvSpPr>
        <p:spPr>
          <a:xfrm>
            <a:off x="1542563" y="2590800"/>
            <a:ext cx="6441412"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5B37B294-6F01-986D-E8E5-119AE9A8F2BE}"/>
              </a:ext>
            </a:extLst>
          </p:cNvPr>
          <p:cNvSpPr>
            <a:spLocks noGrp="1"/>
          </p:cNvSpPr>
          <p:nvPr>
            <p:ph sz="quarter" idx="17" hasCustomPrompt="1"/>
          </p:nvPr>
        </p:nvSpPr>
        <p:spPr>
          <a:xfrm>
            <a:off x="8197362" y="2590800"/>
            <a:ext cx="3522849" cy="3718557"/>
          </a:xfrm>
        </p:spPr>
        <p:txBody>
          <a:bodyPr anchor="t">
            <a:normAutofit/>
          </a:bodyPr>
          <a:lstStyle>
            <a:lvl1pPr marL="285750" indent="-285750">
              <a:lnSpc>
                <a:spcPct val="125000"/>
              </a:lnSpc>
              <a:spcAft>
                <a:spcPts val="600"/>
              </a:spcAft>
              <a:buFont typeface="Wingdings" panose="05000000000000000000" pitchFamily="2" charset="2"/>
              <a:buChar char="§"/>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7278DD10-67BC-4E87-A788-A45C6093F5F8}"/>
              </a:ext>
              <a:ext uri="{C183D7F6-B498-43B3-948B-1728B52AA6E4}">
                <adec:decorative xmlns:adec="http://schemas.microsoft.com/office/drawing/2017/decorative" val="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049579" cy="457200"/>
          </a:xfrm>
        </p:spPr>
        <p:txBody>
          <a:bodyPr/>
          <a:lstStyle/>
          <a:p>
            <a:r>
              <a:rPr lang="en-US" dirty="0"/>
              <a:t>Presentation Title</a:t>
            </a:r>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3" name="Date Placeholder 3">
            <a:extLst>
              <a:ext uri="{FF2B5EF4-FFF2-40B4-BE49-F238E27FC236}">
                <a16:creationId xmlns:a16="http://schemas.microsoft.com/office/drawing/2014/main" id="{D0EFA1AD-93FB-148E-CFC6-A6E5D9967406}"/>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Tree>
    <p:extLst>
      <p:ext uri="{BB962C8B-B14F-4D97-AF65-F5344CB8AC3E}">
        <p14:creationId xmlns:p14="http://schemas.microsoft.com/office/powerpoint/2010/main" val="1616477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0" y="0"/>
            <a:ext cx="4016188"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988518"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4506511" y="1393926"/>
            <a:ext cx="7042570" cy="1626225"/>
          </a:xfrm>
        </p:spPr>
        <p:txBody>
          <a:bodyPr anchor="b" anchorCtr="0">
            <a:noAutofit/>
          </a:bodyPr>
          <a:lstStyle>
            <a:lvl1pPr>
              <a:lnSpc>
                <a:spcPct val="100000"/>
              </a:lnSpc>
              <a:defRPr sz="3200"/>
            </a:lvl1pPr>
          </a:lstStyle>
          <a:p>
            <a:r>
              <a:rPr lang="en-US" dirty="0"/>
              <a:t>Click to add title</a:t>
            </a:r>
          </a:p>
        </p:txBody>
      </p:sp>
      <p:sp>
        <p:nvSpPr>
          <p:cNvPr id="2" name="Content Placeholder 2">
            <a:extLst>
              <a:ext uri="{FF2B5EF4-FFF2-40B4-BE49-F238E27FC236}">
                <a16:creationId xmlns:a16="http://schemas.microsoft.com/office/drawing/2014/main" id="{FEF27B53-079D-232F-8AA5-ED461B34E8D2}"/>
              </a:ext>
            </a:extLst>
          </p:cNvPr>
          <p:cNvSpPr>
            <a:spLocks noGrp="1"/>
          </p:cNvSpPr>
          <p:nvPr>
            <p:ph sz="quarter" idx="16" hasCustomPrompt="1"/>
          </p:nvPr>
        </p:nvSpPr>
        <p:spPr>
          <a:xfrm>
            <a:off x="4506741" y="3153103"/>
            <a:ext cx="7042335" cy="2648312"/>
          </a:xfrm>
        </p:spPr>
        <p:txBody>
          <a:bodyPr anchor="t">
            <a:normAutofit/>
          </a:bodyPr>
          <a:lstStyle>
            <a:lvl1pPr marL="0" indent="0">
              <a:lnSpc>
                <a:spcPct val="125000"/>
              </a:lnSpc>
              <a:spcAft>
                <a:spcPts val="600"/>
              </a:spcAft>
              <a:buNone/>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4041913" y="6144405"/>
            <a:ext cx="8150087" cy="7135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0"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3986412"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4">
            <a:extLst>
              <a:ext uri="{FF2B5EF4-FFF2-40B4-BE49-F238E27FC236}">
                <a16:creationId xmlns:a16="http://schemas.microsoft.com/office/drawing/2014/main" id="{4F4FDF97-2780-775F-9416-96F7A90662B2}"/>
              </a:ext>
            </a:extLst>
          </p:cNvPr>
          <p:cNvSpPr>
            <a:spLocks noGrp="1"/>
          </p:cNvSpPr>
          <p:nvPr>
            <p:ph type="ftr" sz="quarter" idx="11"/>
          </p:nvPr>
        </p:nvSpPr>
        <p:spPr>
          <a:xfrm>
            <a:off x="6172202" y="6309360"/>
            <a:ext cx="4280135" cy="457200"/>
          </a:xfrm>
        </p:spPr>
        <p:txBody>
          <a:bodyPr/>
          <a:lstStyle>
            <a:lvl1pPr algn="ctr">
              <a:defRPr>
                <a:effectLst/>
              </a:defRPr>
            </a:lvl1pPr>
          </a:lstStyle>
          <a:p>
            <a:r>
              <a:rPr lang="en-US" dirty="0"/>
              <a:t>Presentation Title</a:t>
            </a:r>
          </a:p>
        </p:txBody>
      </p:sp>
      <p:sp>
        <p:nvSpPr>
          <p:cNvPr id="24" name="Date Placeholder 3">
            <a:extLst>
              <a:ext uri="{FF2B5EF4-FFF2-40B4-BE49-F238E27FC236}">
                <a16:creationId xmlns:a16="http://schemas.microsoft.com/office/drawing/2014/main" id="{A03787D1-4AB7-2166-D4DB-A3878CBB24F1}"/>
              </a:ext>
            </a:extLst>
          </p:cNvPr>
          <p:cNvSpPr>
            <a:spLocks noGrp="1"/>
          </p:cNvSpPr>
          <p:nvPr>
            <p:ph type="dt" sz="half" idx="10"/>
          </p:nvPr>
        </p:nvSpPr>
        <p:spPr>
          <a:xfrm>
            <a:off x="4506511" y="6309360"/>
            <a:ext cx="1513289" cy="457200"/>
          </a:xfrm>
        </p:spPr>
        <p:txBody>
          <a:bodyPr/>
          <a:lstStyle>
            <a:lvl1pPr>
              <a:defRPr>
                <a:effectLst/>
              </a:defRPr>
            </a:lvl1pPr>
          </a:lstStyle>
          <a:p>
            <a:r>
              <a:rPr lang="en-US" dirty="0">
                <a:solidFill>
                  <a:schemeClr val="tx2"/>
                </a:solidFill>
              </a:rPr>
              <a:t>9/8/20XX</a:t>
            </a:r>
            <a:endParaRPr lang="en-US" dirty="0"/>
          </a:p>
        </p:txBody>
      </p:sp>
      <p:sp>
        <p:nvSpPr>
          <p:cNvPr id="25" name="Slide Number Placeholder 5">
            <a:extLst>
              <a:ext uri="{FF2B5EF4-FFF2-40B4-BE49-F238E27FC236}">
                <a16:creationId xmlns:a16="http://schemas.microsoft.com/office/drawing/2014/main" id="{4F8C5CD2-BF99-0846-2E4A-179E6C459F1A}"/>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8180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12084944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and 2 Content 3">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 uri="{C183D7F6-B498-43B3-948B-1728B52AA6E4}">
                <adec:decorative xmlns:adec="http://schemas.microsoft.com/office/drawing/2017/decorative" val="1"/>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 uri="{C183D7F6-B498-43B3-948B-1728B52AA6E4}">
                <adec:decorative xmlns:adec="http://schemas.microsoft.com/office/drawing/2017/decorative" val="1"/>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3752"/>
            <a:ext cx="10013709" cy="103327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 uri="{C183D7F6-B498-43B3-948B-1728B52AA6E4}">
                <adec:decorative xmlns:adec="http://schemas.microsoft.com/office/drawing/2017/decorative" val="1"/>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9F875EEC-3E6C-5B97-FFE8-0D1ECAAAE98A}"/>
              </a:ext>
            </a:extLst>
          </p:cNvPr>
          <p:cNvSpPr>
            <a:spLocks noGrp="1"/>
          </p:cNvSpPr>
          <p:nvPr>
            <p:ph sz="quarter" idx="14" hasCustomPrompt="1"/>
          </p:nvPr>
        </p:nvSpPr>
        <p:spPr>
          <a:xfrm>
            <a:off x="1535372" y="462243"/>
            <a:ext cx="3098425" cy="3866324"/>
          </a:xfrm>
        </p:spPr>
        <p:txBody>
          <a:bodyPr anchor="t">
            <a:normAutofit/>
          </a:bodyPr>
          <a:lstStyle>
            <a:lvl1pPr marL="0" indent="0">
              <a:lnSpc>
                <a:spcPct val="125000"/>
              </a:lnSpc>
              <a:spcAft>
                <a:spcPts val="600"/>
              </a:spcAft>
              <a:buNone/>
              <a:defRPr sz="1800" b="0"/>
            </a:lvl1pPr>
            <a:lvl2pPr marL="281178" indent="0">
              <a:lnSpc>
                <a:spcPct val="125000"/>
              </a:lnSpc>
              <a:spcAft>
                <a:spcPts val="600"/>
              </a:spcAft>
              <a:buNone/>
              <a:defRPr sz="1800"/>
            </a:lvl2pPr>
            <a:lvl3pPr marL="566928" indent="0">
              <a:lnSpc>
                <a:spcPct val="125000"/>
              </a:lnSpc>
              <a:spcAft>
                <a:spcPts val="600"/>
              </a:spcAft>
              <a:buNone/>
              <a:defRPr sz="1800"/>
            </a:lvl3pPr>
            <a:lvl4pPr marL="850392" indent="0">
              <a:lnSpc>
                <a:spcPct val="125000"/>
              </a:lnSpc>
              <a:spcAft>
                <a:spcPts val="600"/>
              </a:spcAft>
              <a:buNone/>
              <a:defRPr sz="1800"/>
            </a:lvl4pPr>
            <a:lvl5pPr marL="1133856" indent="0">
              <a:lnSpc>
                <a:spcPct val="125000"/>
              </a:lnSpc>
              <a:spcAft>
                <a:spcPts val="600"/>
              </a:spcAft>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able Placeholder 7">
            <a:extLst>
              <a:ext uri="{FF2B5EF4-FFF2-40B4-BE49-F238E27FC236}">
                <a16:creationId xmlns:a16="http://schemas.microsoft.com/office/drawing/2014/main" id="{0C5070DA-50C2-065D-00B0-3B12070D77E7}"/>
              </a:ext>
            </a:extLst>
          </p:cNvPr>
          <p:cNvSpPr>
            <a:spLocks noGrp="1"/>
          </p:cNvSpPr>
          <p:nvPr>
            <p:ph type="tbl" sz="quarter" idx="15"/>
          </p:nvPr>
        </p:nvSpPr>
        <p:spPr>
          <a:xfrm>
            <a:off x="5075238" y="461735"/>
            <a:ext cx="6473842" cy="3867150"/>
          </a:xfrm>
        </p:spPr>
        <p:txBody>
          <a:bodyPr anchor="t"/>
          <a:lstStyle>
            <a:lvl1pPr marL="0" indent="0" algn="ctr">
              <a:buNone/>
              <a:defRPr/>
            </a:lvl1pPr>
          </a:lstStyle>
          <a:p>
            <a:r>
              <a:rPr lang="en-US"/>
              <a:t>Click icon to add table</a:t>
            </a:r>
            <a:endParaRPr lang="en-US" dirty="0"/>
          </a:p>
        </p:txBody>
      </p:sp>
      <p:sp>
        <p:nvSpPr>
          <p:cNvPr id="15" name="Date Placeholder 3">
            <a:extLst>
              <a:ext uri="{FF2B5EF4-FFF2-40B4-BE49-F238E27FC236}">
                <a16:creationId xmlns:a16="http://schemas.microsoft.com/office/drawing/2014/main" id="{2F8DD265-980F-4708-EDDF-3130F434AC9D}"/>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895831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0"/>
            <a:ext cx="12192000" cy="135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5E19795B-1103-80EF-6098-1E8371D07DB8}"/>
              </a:ext>
            </a:extLst>
          </p:cNvPr>
          <p:cNvSpPr>
            <a:spLocks noGrp="1"/>
          </p:cNvSpPr>
          <p:nvPr>
            <p:ph type="title" hasCustomPrompt="1"/>
          </p:nvPr>
        </p:nvSpPr>
        <p:spPr>
          <a:xfrm>
            <a:off x="648935" y="91439"/>
            <a:ext cx="10900146" cy="1168739"/>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3" name="Content Placeholder 2">
            <a:extLst>
              <a:ext uri="{FF2B5EF4-FFF2-40B4-BE49-F238E27FC236}">
                <a16:creationId xmlns:a16="http://schemas.microsoft.com/office/drawing/2014/main" id="{7ED4F766-C576-F298-E93A-CD0D832F8E4F}"/>
              </a:ext>
            </a:extLst>
          </p:cNvPr>
          <p:cNvSpPr>
            <a:spLocks noGrp="1"/>
          </p:cNvSpPr>
          <p:nvPr>
            <p:ph sz="quarter" idx="14" hasCustomPrompt="1"/>
          </p:nvPr>
        </p:nvSpPr>
        <p:spPr>
          <a:xfrm>
            <a:off x="648935" y="1646102"/>
            <a:ext cx="3819652" cy="4160520"/>
          </a:xfrm>
        </p:spPr>
        <p:txBody>
          <a:bodyPr anchor="t">
            <a:normAutofit/>
          </a:bodyPr>
          <a:lstStyle>
            <a:lvl1pPr>
              <a:lnSpc>
                <a:spcPct val="125000"/>
              </a:lnSpc>
              <a:spcAft>
                <a:spcPts val="600"/>
              </a:spcAft>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r>
              <a:rPr lang="en-US" dirty="0"/>
              <a:t>9/8/20XX</a:t>
            </a:r>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2E94D0A7-4358-49BF-96EE-8DEB6F4DCF56}"/>
              </a:ext>
            </a:extLst>
          </p:cNvPr>
          <p:cNvSpPr>
            <a:spLocks noGrp="1"/>
          </p:cNvSpPr>
          <p:nvPr>
            <p:ph sz="quarter" idx="19" hasCustomPrompt="1"/>
          </p:nvPr>
        </p:nvSpPr>
        <p:spPr>
          <a:xfrm>
            <a:off x="4679661" y="1646102"/>
            <a:ext cx="6863403" cy="4160520"/>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736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9" y="825687"/>
            <a:ext cx="9643772" cy="5201730"/>
          </a:xfrm>
        </p:spPr>
        <p:txBody>
          <a:bodyPr tIns="182880" anchor="ctr"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FC0C09F-8990-542B-199E-E6FADE2FEEFB}"/>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F6F60C3-341E-9533-2415-66360A254A78}"/>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475391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r>
              <a:rPr lang="en-US"/>
              <a:t>9/8/20XX</a:t>
            </a:r>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534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87585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9/8/20XX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1521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6/20/2024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 useBgFill="1">
        <p:nvSpPr>
          <p:cNvPr id="6" name="Rectangle 5">
            <a:extLst>
              <a:ext uri="{FF2B5EF4-FFF2-40B4-BE49-F238E27FC236}">
                <a16:creationId xmlns:a16="http://schemas.microsoft.com/office/drawing/2014/main" id="{94837D5C-EE88-BE2B-5940-6A8E20CAEEC6}"/>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7D6331A-AE6C-3009-DDD4-1671FF7E0F3D}"/>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8D7D28B-DE67-0B99-CDEB-A037FFC568ED}"/>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8B9F3E3-6134-5423-F75E-B36E71A65278}"/>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B1F677F-A1EC-4CDA-E80E-4B3695465156}"/>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F1E2C06-C49E-A5AA-07A3-D134EFA3D29E}"/>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2BA39D8-E4F7-CD36-B80A-49D228C0FCA3}"/>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6F4721-4B2C-0638-8409-054F6738EAFD}"/>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789478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r>
              <a:rPr lang="en-US"/>
              <a:t>9/8/20XX</a:t>
            </a:r>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38225541"/>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r>
              <a:rPr lang="en-US"/>
              <a:t>9/8/20XX</a:t>
            </a:r>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r>
              <a:rPr lang="en-US"/>
              <a:t>Presentation Title</a:t>
            </a:r>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04140893"/>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r>
              <a:rPr lang="en-US"/>
              <a:t>9/8/20XX</a:t>
            </a:r>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a:t>Presentation Title</a:t>
            </a:r>
            <a:endParaRPr lang="en-US" dirty="0"/>
          </a:p>
        </p:txBody>
      </p:sp>
    </p:spTree>
    <p:extLst>
      <p:ext uri="{BB962C8B-B14F-4D97-AF65-F5344CB8AC3E}">
        <p14:creationId xmlns:p14="http://schemas.microsoft.com/office/powerpoint/2010/main" val="13706319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9/8/20XX</a:t>
            </a:r>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Presentation Title</a:t>
            </a:r>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5489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682" r:id="rId22"/>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3D9432-1823-1531-C082-54B71B4E7498}"/>
              </a:ext>
            </a:extLst>
          </p:cNvPr>
          <p:cNvPicPr>
            <a:picLocks noChangeAspect="1"/>
          </p:cNvPicPr>
          <p:nvPr/>
        </p:nvPicPr>
        <p:blipFill rotWithShape="1">
          <a:blip r:embed="rId3">
            <a:extLst>
              <a:ext uri="{28A0092B-C50C-407E-A947-70E740481C1C}">
                <a14:useLocalDpi xmlns:a14="http://schemas.microsoft.com/office/drawing/2010/main" val="0"/>
              </a:ext>
            </a:extLst>
          </a:blip>
          <a:srcRect l="19907" r="920"/>
          <a:stretch/>
        </p:blipFill>
        <p:spPr>
          <a:xfrm>
            <a:off x="4473093" y="-768617"/>
            <a:ext cx="4458058" cy="4349801"/>
          </a:xfrm>
          <a:prstGeom prst="rect">
            <a:avLst/>
          </a:prstGeom>
        </p:spPr>
      </p:pic>
      <p:sp>
        <p:nvSpPr>
          <p:cNvPr id="7" name="Title 6">
            <a:extLst>
              <a:ext uri="{FF2B5EF4-FFF2-40B4-BE49-F238E27FC236}">
                <a16:creationId xmlns:a16="http://schemas.microsoft.com/office/drawing/2014/main" id="{0814B6A3-5F3E-4909-8ED5-87FE82492264}"/>
              </a:ext>
            </a:extLst>
          </p:cNvPr>
          <p:cNvSpPr>
            <a:spLocks noGrp="1"/>
          </p:cNvSpPr>
          <p:nvPr>
            <p:ph type="title"/>
          </p:nvPr>
        </p:nvSpPr>
        <p:spPr/>
        <p:txBody>
          <a:bodyPr vert="horz" lIns="109728" tIns="109728" rIns="109728" bIns="91440" rtlCol="0" anchor="b">
            <a:normAutofit/>
          </a:bodyPr>
          <a:lstStyle/>
          <a:p>
            <a:pPr>
              <a:lnSpc>
                <a:spcPct val="115000"/>
              </a:lnSpc>
            </a:pPr>
            <a:r>
              <a:rPr lang="en-US" sz="3300" b="0" dirty="0">
                <a:solidFill>
                  <a:schemeClr val="tx1">
                    <a:lumMod val="75000"/>
                    <a:lumOff val="25000"/>
                  </a:schemeClr>
                </a:solidFill>
              </a:rPr>
              <a:t>Regulatory </a:t>
            </a:r>
            <a:r>
              <a:rPr lang="en-US" sz="3300" b="0" dirty="0"/>
              <a:t>R</a:t>
            </a:r>
            <a:r>
              <a:rPr lang="en-US" sz="3300" b="0" dirty="0">
                <a:solidFill>
                  <a:schemeClr val="tx1">
                    <a:lumMod val="75000"/>
                    <a:lumOff val="25000"/>
                  </a:schemeClr>
                </a:solidFill>
              </a:rPr>
              <a:t>eview of Nevada’s Participation in a Regional </a:t>
            </a:r>
            <a:r>
              <a:rPr lang="en-US" sz="3300" b="0" dirty="0"/>
              <a:t>E</a:t>
            </a:r>
            <a:r>
              <a:rPr lang="en-US" sz="3300" b="0" dirty="0">
                <a:solidFill>
                  <a:schemeClr val="tx1">
                    <a:lumMod val="75000"/>
                    <a:lumOff val="25000"/>
                  </a:schemeClr>
                </a:solidFill>
              </a:rPr>
              <a:t>nergy </a:t>
            </a:r>
            <a:r>
              <a:rPr lang="en-US" sz="3300" b="0" dirty="0"/>
              <a:t>M</a:t>
            </a:r>
            <a:r>
              <a:rPr lang="en-US" sz="3300" b="0" dirty="0">
                <a:solidFill>
                  <a:schemeClr val="tx1">
                    <a:lumMod val="75000"/>
                    <a:lumOff val="25000"/>
                  </a:schemeClr>
                </a:solidFill>
              </a:rPr>
              <a:t>arket</a:t>
            </a:r>
          </a:p>
        </p:txBody>
      </p:sp>
      <p:sp>
        <p:nvSpPr>
          <p:cNvPr id="5" name="Text Placeholder 4">
            <a:extLst>
              <a:ext uri="{FF2B5EF4-FFF2-40B4-BE49-F238E27FC236}">
                <a16:creationId xmlns:a16="http://schemas.microsoft.com/office/drawing/2014/main" id="{FF7F7069-C993-864A-3D61-86F49DCF6492}"/>
              </a:ext>
            </a:extLst>
          </p:cNvPr>
          <p:cNvSpPr>
            <a:spLocks noGrp="1"/>
          </p:cNvSpPr>
          <p:nvPr>
            <p:ph type="body" idx="1"/>
          </p:nvPr>
        </p:nvSpPr>
        <p:spPr/>
        <p:txBody>
          <a:bodyPr>
            <a:normAutofit fontScale="85000" lnSpcReduction="20000"/>
          </a:bodyPr>
          <a:lstStyle/>
          <a:p>
            <a:r>
              <a:rPr lang="en-US" dirty="0"/>
              <a:t>Speaker: Hon. Tammy Cordova</a:t>
            </a:r>
          </a:p>
          <a:p>
            <a:r>
              <a:rPr lang="en-US" sz="1800" dirty="0"/>
              <a:t>Commissioner</a:t>
            </a:r>
          </a:p>
          <a:p>
            <a:r>
              <a:rPr lang="en-US" sz="1800" dirty="0"/>
              <a:t>Public Utilities Commission of Nevada</a:t>
            </a:r>
          </a:p>
          <a:p>
            <a:r>
              <a:rPr lang="en-US" sz="1800" dirty="0"/>
              <a:t>Las Vegas Office</a:t>
            </a:r>
          </a:p>
          <a:p>
            <a:r>
              <a:rPr lang="en-US" sz="1800" dirty="0"/>
              <a:t>www.puc.nv.gov</a:t>
            </a:r>
          </a:p>
          <a:p>
            <a:endParaRPr lang="en-US" sz="1800" dirty="0"/>
          </a:p>
        </p:txBody>
      </p:sp>
      <p:pic>
        <p:nvPicPr>
          <p:cNvPr id="3" name="Picture 2">
            <a:extLst>
              <a:ext uri="{FF2B5EF4-FFF2-40B4-BE49-F238E27FC236}">
                <a16:creationId xmlns:a16="http://schemas.microsoft.com/office/drawing/2014/main" id="{40B122C6-B329-474B-A0BC-CCAD4F7DEF88}"/>
              </a:ext>
            </a:extLst>
          </p:cNvPr>
          <p:cNvPicPr>
            <a:picLocks noChangeAspect="1"/>
          </p:cNvPicPr>
          <p:nvPr/>
        </p:nvPicPr>
        <p:blipFill>
          <a:blip r:embed="rId4"/>
          <a:stretch>
            <a:fillRect/>
          </a:stretch>
        </p:blipFill>
        <p:spPr>
          <a:xfrm>
            <a:off x="8931151" y="4448415"/>
            <a:ext cx="2494360" cy="2072072"/>
          </a:xfrm>
          <a:prstGeom prst="rect">
            <a:avLst/>
          </a:prstGeom>
        </p:spPr>
      </p:pic>
    </p:spTree>
    <p:extLst>
      <p:ext uri="{BB962C8B-B14F-4D97-AF65-F5344CB8AC3E}">
        <p14:creationId xmlns:p14="http://schemas.microsoft.com/office/powerpoint/2010/main" val="232390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Rectangle 14">
            <a:extLst>
              <a:ext uri="{FF2B5EF4-FFF2-40B4-BE49-F238E27FC236}">
                <a16:creationId xmlns:a16="http://schemas.microsoft.com/office/drawing/2014/main" id="{2ECA4CB2-9071-41EB-AABB-2D8EB939D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4" name="Rectangle 16">
            <a:extLst>
              <a:ext uri="{FF2B5EF4-FFF2-40B4-BE49-F238E27FC236}">
                <a16:creationId xmlns:a16="http://schemas.microsoft.com/office/drawing/2014/main" id="{EB86F6BD-9C49-4F4F-99EA-9C5AA318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7806" y="-2"/>
            <a:ext cx="7494194" cy="1641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0D2769-08DE-E62F-163A-27A5442A9FFA}"/>
              </a:ext>
            </a:extLst>
          </p:cNvPr>
          <p:cNvSpPr>
            <a:spLocks noGrp="1"/>
          </p:cNvSpPr>
          <p:nvPr>
            <p:ph type="title"/>
          </p:nvPr>
        </p:nvSpPr>
        <p:spPr>
          <a:xfrm>
            <a:off x="5376671" y="265706"/>
            <a:ext cx="6399212" cy="1162801"/>
          </a:xfrm>
        </p:spPr>
        <p:txBody>
          <a:bodyPr vert="horz" lIns="109728" tIns="109728" rIns="109728" bIns="91440" rtlCol="0" anchor="ctr">
            <a:noAutofit/>
          </a:bodyPr>
          <a:lstStyle/>
          <a:p>
            <a:pPr>
              <a:lnSpc>
                <a:spcPct val="140000"/>
              </a:lnSpc>
            </a:pPr>
            <a:r>
              <a:rPr lang="en-US" sz="2000" dirty="0">
                <a:solidFill>
                  <a:schemeClr val="bg1"/>
                </a:solidFill>
              </a:rPr>
              <a:t>A Nevada electric utility may request authority from the Commission to join a Day Ahead Market </a:t>
            </a:r>
            <a:r>
              <a:rPr lang="en-US" sz="2000" i="1" dirty="0">
                <a:solidFill>
                  <a:schemeClr val="bg1"/>
                </a:solidFill>
              </a:rPr>
              <a:t>AND/OR </a:t>
            </a:r>
            <a:r>
              <a:rPr lang="en-US" sz="2000" dirty="0">
                <a:solidFill>
                  <a:schemeClr val="bg1"/>
                </a:solidFill>
              </a:rPr>
              <a:t>an RTO</a:t>
            </a:r>
          </a:p>
        </p:txBody>
      </p:sp>
      <p:sp>
        <p:nvSpPr>
          <p:cNvPr id="55" name="Rectangle 18">
            <a:extLst>
              <a:ext uri="{FF2B5EF4-FFF2-40B4-BE49-F238E27FC236}">
                <a16:creationId xmlns:a16="http://schemas.microsoft.com/office/drawing/2014/main" id="{C7DA365B-E064-481A-A62D-18CD31DB3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4795" y="1658471"/>
            <a:ext cx="7517205" cy="354105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20">
            <a:extLst>
              <a:ext uri="{FF2B5EF4-FFF2-40B4-BE49-F238E27FC236}">
                <a16:creationId xmlns:a16="http://schemas.microsoft.com/office/drawing/2014/main" id="{96DBE49D-AABD-458B-B2DF-4D5FA7D5C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05919"/>
            <a:ext cx="4651248" cy="1652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2">
            <a:extLst>
              <a:ext uri="{FF2B5EF4-FFF2-40B4-BE49-F238E27FC236}">
                <a16:creationId xmlns:a16="http://schemas.microsoft.com/office/drawing/2014/main" id="{96833CC6-729B-40E8-B891-D93467E3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6801"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AD3192-D337-8C2E-FAAC-9B46B5DFBD21}"/>
              </a:ext>
            </a:extLst>
          </p:cNvPr>
          <p:cNvSpPr>
            <a:spLocks noGrp="1"/>
          </p:cNvSpPr>
          <p:nvPr>
            <p:ph sz="quarter" idx="16"/>
          </p:nvPr>
        </p:nvSpPr>
        <p:spPr>
          <a:xfrm>
            <a:off x="4718301" y="1940119"/>
            <a:ext cx="7491147" cy="3029446"/>
          </a:xfrm>
        </p:spPr>
        <p:txBody>
          <a:bodyPr vert="horz" lIns="109728" tIns="109728" rIns="109728" bIns="91440" rtlCol="0" anchor="ctr">
            <a:noAutofit/>
          </a:bodyPr>
          <a:lstStyle/>
          <a:p>
            <a:pPr>
              <a:lnSpc>
                <a:spcPct val="130000"/>
              </a:lnSpc>
            </a:pPr>
            <a:r>
              <a:rPr lang="en-US" dirty="0"/>
              <a:t>Nevada is unique.</a:t>
            </a:r>
          </a:p>
          <a:p>
            <a:pPr>
              <a:lnSpc>
                <a:spcPct val="130000"/>
              </a:lnSpc>
            </a:pPr>
            <a:r>
              <a:rPr lang="en-US" dirty="0"/>
              <a:t>A single electric utility, NV Energy, provides electric service to almost 90% of Nevada’s residents and businesses.</a:t>
            </a:r>
          </a:p>
          <a:p>
            <a:pPr>
              <a:lnSpc>
                <a:spcPct val="130000"/>
              </a:lnSpc>
            </a:pPr>
            <a:r>
              <a:rPr lang="en-US" dirty="0"/>
              <a:t>Nevada is a single transmission balancing area in which NV Energy manages the entire transmission system.</a:t>
            </a:r>
          </a:p>
          <a:p>
            <a:pPr>
              <a:lnSpc>
                <a:spcPct val="130000"/>
              </a:lnSpc>
            </a:pPr>
            <a:r>
              <a:rPr lang="en-US" dirty="0"/>
              <a:t>Nevada has a renewable energy mandate in state law.</a:t>
            </a:r>
          </a:p>
        </p:txBody>
      </p:sp>
      <p:sp>
        <p:nvSpPr>
          <p:cNvPr id="58" name="Rectangle 24">
            <a:extLst>
              <a:ext uri="{FF2B5EF4-FFF2-40B4-BE49-F238E27FC236}">
                <a16:creationId xmlns:a16="http://schemas.microsoft.com/office/drawing/2014/main" id="{A5757897-7307-46AF-923D-FF5BF45DD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5205919"/>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FE9F7BC-FA65-4ED7-ABEE-B5B42AD0329E}"/>
              </a:ext>
            </a:extLst>
          </p:cNvPr>
          <p:cNvPicPr>
            <a:picLocks noChangeAspect="1"/>
          </p:cNvPicPr>
          <p:nvPr/>
        </p:nvPicPr>
        <p:blipFill>
          <a:blip r:embed="rId3"/>
          <a:stretch>
            <a:fillRect/>
          </a:stretch>
        </p:blipFill>
        <p:spPr>
          <a:xfrm>
            <a:off x="282690" y="1545795"/>
            <a:ext cx="4068419" cy="3235420"/>
          </a:xfrm>
          <a:prstGeom prst="rect">
            <a:avLst/>
          </a:prstGeom>
        </p:spPr>
      </p:pic>
      <p:sp>
        <p:nvSpPr>
          <p:cNvPr id="5" name="TextBox 4">
            <a:extLst>
              <a:ext uri="{FF2B5EF4-FFF2-40B4-BE49-F238E27FC236}">
                <a16:creationId xmlns:a16="http://schemas.microsoft.com/office/drawing/2014/main" id="{C9E5F6DF-3548-4101-AC60-63F1A7AFB8D8}"/>
              </a:ext>
            </a:extLst>
          </p:cNvPr>
          <p:cNvSpPr txBox="1"/>
          <p:nvPr/>
        </p:nvSpPr>
        <p:spPr>
          <a:xfrm flipH="1">
            <a:off x="590467" y="5694631"/>
            <a:ext cx="3686879" cy="553998"/>
          </a:xfrm>
          <a:prstGeom prst="rect">
            <a:avLst/>
          </a:prstGeom>
          <a:noFill/>
        </p:spPr>
        <p:txBody>
          <a:bodyPr wrap="square" rtlCol="0">
            <a:spAutoFit/>
          </a:bodyPr>
          <a:lstStyle/>
          <a:p>
            <a:r>
              <a:rPr lang="en-US" sz="1000" dirty="0"/>
              <a:t>Image from obamawhitehouse.archives.gov/blog/2015/07/07/day-history-construction-began-hoover-dam</a:t>
            </a:r>
          </a:p>
        </p:txBody>
      </p:sp>
      <p:pic>
        <p:nvPicPr>
          <p:cNvPr id="6" name="Content Placeholder 4">
            <a:extLst>
              <a:ext uri="{FF2B5EF4-FFF2-40B4-BE49-F238E27FC236}">
                <a16:creationId xmlns:a16="http://schemas.microsoft.com/office/drawing/2014/main" id="{934E962C-0B11-5532-B627-327617C5D9CF}"/>
              </a:ext>
            </a:extLst>
          </p:cNvPr>
          <p:cNvPicPr>
            <a:picLocks noChangeAspect="1"/>
          </p:cNvPicPr>
          <p:nvPr/>
        </p:nvPicPr>
        <p:blipFill rotWithShape="1">
          <a:blip r:embed="rId4">
            <a:extLst>
              <a:ext uri="{28A0092B-C50C-407E-A947-70E740481C1C}">
                <a14:useLocalDpi xmlns:a14="http://schemas.microsoft.com/office/drawing/2010/main" val="0"/>
              </a:ext>
            </a:extLst>
          </a:blip>
          <a:srcRect l="19907" r="920"/>
          <a:stretch/>
        </p:blipFill>
        <p:spPr>
          <a:xfrm>
            <a:off x="167375" y="-445371"/>
            <a:ext cx="2139276" cy="2087316"/>
          </a:xfrm>
          <a:prstGeom prst="rect">
            <a:avLst/>
          </a:prstGeom>
        </p:spPr>
      </p:pic>
    </p:spTree>
    <p:extLst>
      <p:ext uri="{BB962C8B-B14F-4D97-AF65-F5344CB8AC3E}">
        <p14:creationId xmlns:p14="http://schemas.microsoft.com/office/powerpoint/2010/main" val="4065057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1653935-9514-4ECE-A18E-8238EEDEE139}"/>
              </a:ext>
            </a:extLst>
          </p:cNvPr>
          <p:cNvPicPr>
            <a:picLocks noChangeAspect="1"/>
          </p:cNvPicPr>
          <p:nvPr/>
        </p:nvPicPr>
        <p:blipFill>
          <a:blip r:embed="rId2"/>
          <a:stretch>
            <a:fillRect/>
          </a:stretch>
        </p:blipFill>
        <p:spPr>
          <a:xfrm>
            <a:off x="1228759" y="1386337"/>
            <a:ext cx="3650673" cy="4419565"/>
          </a:xfrm>
          <a:prstGeom prst="rect">
            <a:avLst/>
          </a:prstGeom>
        </p:spPr>
      </p:pic>
      <p:pic>
        <p:nvPicPr>
          <p:cNvPr id="3" name="Content Placeholder 4">
            <a:extLst>
              <a:ext uri="{FF2B5EF4-FFF2-40B4-BE49-F238E27FC236}">
                <a16:creationId xmlns:a16="http://schemas.microsoft.com/office/drawing/2014/main" id="{0FCABE57-236E-A3C3-478E-C5D1DA284439}"/>
              </a:ext>
            </a:extLst>
          </p:cNvPr>
          <p:cNvPicPr>
            <a:picLocks noChangeAspect="1"/>
          </p:cNvPicPr>
          <p:nvPr/>
        </p:nvPicPr>
        <p:blipFill rotWithShape="1">
          <a:blip r:embed="rId3">
            <a:extLst>
              <a:ext uri="{28A0092B-C50C-407E-A947-70E740481C1C}">
                <a14:useLocalDpi xmlns:a14="http://schemas.microsoft.com/office/drawing/2010/main" val="0"/>
              </a:ext>
            </a:extLst>
          </a:blip>
          <a:srcRect l="19907" r="920"/>
          <a:stretch/>
        </p:blipFill>
        <p:spPr>
          <a:xfrm>
            <a:off x="159121" y="-573752"/>
            <a:ext cx="2139276" cy="2087316"/>
          </a:xfrm>
          <a:prstGeom prst="rect">
            <a:avLst/>
          </a:prstGeom>
        </p:spPr>
      </p:pic>
      <p:sp>
        <p:nvSpPr>
          <p:cNvPr id="6" name="TextBox 5">
            <a:extLst>
              <a:ext uri="{FF2B5EF4-FFF2-40B4-BE49-F238E27FC236}">
                <a16:creationId xmlns:a16="http://schemas.microsoft.com/office/drawing/2014/main" id="{ED791E58-05ED-59B6-79BE-98A7202DF0FA}"/>
              </a:ext>
            </a:extLst>
          </p:cNvPr>
          <p:cNvSpPr txBox="1"/>
          <p:nvPr/>
        </p:nvSpPr>
        <p:spPr>
          <a:xfrm>
            <a:off x="6864390" y="1149610"/>
            <a:ext cx="4931370" cy="5078313"/>
          </a:xfrm>
          <a:prstGeom prst="rect">
            <a:avLst/>
          </a:prstGeom>
          <a:noFill/>
        </p:spPr>
        <p:txBody>
          <a:bodyPr wrap="square" rtlCol="0">
            <a:spAutoFit/>
          </a:bodyPr>
          <a:lstStyle/>
          <a:p>
            <a:r>
              <a:rPr lang="en-US" sz="1800" dirty="0"/>
              <a:t>The Nevada Rural Electric Association (</a:t>
            </a:r>
            <a:r>
              <a:rPr lang="en-US" sz="1800" dirty="0" err="1"/>
              <a:t>NREA</a:t>
            </a:r>
            <a:r>
              <a:rPr lang="en-US" sz="1800" dirty="0"/>
              <a:t>) was founded in 1974 to represent the collective interests of one municipal utility, six rural electric cooperatives and three power districts and their consumers across Nevada. Five </a:t>
            </a:r>
            <a:r>
              <a:rPr lang="en-US" sz="1800" dirty="0" err="1"/>
              <a:t>NREA</a:t>
            </a:r>
            <a:r>
              <a:rPr lang="en-US" sz="1800" dirty="0"/>
              <a:t> members are based in Nevada while four serve consumers in Nevada but have headquarters in the adjacent states of Idaho, Utah, Oregon and California.</a:t>
            </a:r>
          </a:p>
          <a:p>
            <a:endParaRPr lang="en-US" sz="1800" dirty="0"/>
          </a:p>
          <a:p>
            <a:r>
              <a:rPr lang="en-US" sz="1800" dirty="0"/>
              <a:t>Members of the </a:t>
            </a:r>
            <a:r>
              <a:rPr lang="en-US" sz="1800" dirty="0" err="1"/>
              <a:t>NREA</a:t>
            </a:r>
            <a:r>
              <a:rPr lang="en-US" sz="1800" dirty="0"/>
              <a:t> are generally NOT jurisdictional to the Commission for rates and energy planning. However, they are within NV Energy’s transmission balancing area. </a:t>
            </a:r>
            <a:r>
              <a:rPr lang="en-US" sz="1800" dirty="0" err="1"/>
              <a:t>NREA</a:t>
            </a:r>
            <a:r>
              <a:rPr lang="en-US" sz="1800" dirty="0"/>
              <a:t> members are affected by any decision of the Commission regarding a DAM or RTO.</a:t>
            </a:r>
            <a:endParaRPr lang="en-US" dirty="0"/>
          </a:p>
        </p:txBody>
      </p:sp>
      <p:sp>
        <p:nvSpPr>
          <p:cNvPr id="7" name="TextBox 6">
            <a:extLst>
              <a:ext uri="{FF2B5EF4-FFF2-40B4-BE49-F238E27FC236}">
                <a16:creationId xmlns:a16="http://schemas.microsoft.com/office/drawing/2014/main" id="{15459420-480C-3A84-DA33-B7C0706CD913}"/>
              </a:ext>
            </a:extLst>
          </p:cNvPr>
          <p:cNvSpPr txBox="1"/>
          <p:nvPr/>
        </p:nvSpPr>
        <p:spPr>
          <a:xfrm>
            <a:off x="6370467" y="168412"/>
            <a:ext cx="5919216" cy="923330"/>
          </a:xfrm>
          <a:prstGeom prst="rect">
            <a:avLst/>
          </a:prstGeom>
          <a:noFill/>
        </p:spPr>
        <p:txBody>
          <a:bodyPr wrap="square" rtlCol="0">
            <a:spAutoFit/>
          </a:bodyPr>
          <a:lstStyle/>
          <a:p>
            <a:pPr algn="ctr"/>
            <a:r>
              <a:rPr lang="en-US" sz="2700" b="1" i="0" dirty="0">
                <a:solidFill>
                  <a:schemeClr val="bg1"/>
                </a:solidFill>
                <a:effectLst/>
                <a:latin typeface="+mj-lt"/>
              </a:rPr>
              <a:t>Nevada Rural Electric Association</a:t>
            </a:r>
            <a:endParaRPr lang="en-US" sz="2700" b="1" dirty="0">
              <a:solidFill>
                <a:schemeClr val="bg1"/>
              </a:solidFill>
              <a:latin typeface="+mj-lt"/>
            </a:endParaRPr>
          </a:p>
        </p:txBody>
      </p:sp>
    </p:spTree>
    <p:extLst>
      <p:ext uri="{BB962C8B-B14F-4D97-AF65-F5344CB8AC3E}">
        <p14:creationId xmlns:p14="http://schemas.microsoft.com/office/powerpoint/2010/main" val="421284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a:xfrm>
            <a:off x="1403666" y="4876572"/>
            <a:ext cx="10013709" cy="1033272"/>
          </a:xfrm>
        </p:spPr>
        <p:txBody>
          <a:bodyPr/>
          <a:lstStyle/>
          <a:p>
            <a:r>
              <a:rPr lang="en-US" sz="1800" b="0" dirty="0"/>
              <a:t>Investigation regarding regional market activities in the western interconnection relevant to Nevada utilities’ obligations pursuant to NRS Chapter 704.</a:t>
            </a:r>
            <a:endParaRPr lang="en-US" sz="1800" dirty="0"/>
          </a:p>
        </p:txBody>
      </p:sp>
      <p:sp>
        <p:nvSpPr>
          <p:cNvPr id="3" name="Content Placeholder 2">
            <a:extLst>
              <a:ext uri="{FF2B5EF4-FFF2-40B4-BE49-F238E27FC236}">
                <a16:creationId xmlns:a16="http://schemas.microsoft.com/office/drawing/2014/main" id="{41191CC7-9CF2-71F0-1AD4-791EA9CBAD97}"/>
              </a:ext>
            </a:extLst>
          </p:cNvPr>
          <p:cNvSpPr>
            <a:spLocks noGrp="1"/>
          </p:cNvSpPr>
          <p:nvPr>
            <p:ph sz="quarter" idx="14"/>
          </p:nvPr>
        </p:nvSpPr>
        <p:spPr>
          <a:xfrm>
            <a:off x="1153297" y="462242"/>
            <a:ext cx="5335051" cy="3615487"/>
          </a:xfrm>
        </p:spPr>
        <p:txBody>
          <a:bodyPr>
            <a:normAutofit fontScale="92500" lnSpcReduction="20000"/>
          </a:bodyPr>
          <a:lstStyle/>
          <a:p>
            <a:r>
              <a:rPr lang="en-US" sz="5400" dirty="0" err="1"/>
              <a:t>PUCN</a:t>
            </a:r>
            <a:r>
              <a:rPr lang="en-US" sz="5400" dirty="0"/>
              <a:t> Investigatory Docket </a:t>
            </a:r>
          </a:p>
          <a:p>
            <a:r>
              <a:rPr lang="en-US" sz="3800" dirty="0"/>
              <a:t>Docket No. 23-10019</a:t>
            </a:r>
          </a:p>
        </p:txBody>
      </p:sp>
      <p:pic>
        <p:nvPicPr>
          <p:cNvPr id="5" name="Content Placeholder 4">
            <a:extLst>
              <a:ext uri="{FF2B5EF4-FFF2-40B4-BE49-F238E27FC236}">
                <a16:creationId xmlns:a16="http://schemas.microsoft.com/office/drawing/2014/main" id="{171E340B-D03B-4E80-BE91-C78F6650B78F}"/>
              </a:ext>
            </a:extLst>
          </p:cNvPr>
          <p:cNvPicPr>
            <a:picLocks noChangeAspect="1"/>
          </p:cNvPicPr>
          <p:nvPr/>
        </p:nvPicPr>
        <p:blipFill rotWithShape="1">
          <a:blip r:embed="rId3">
            <a:extLst>
              <a:ext uri="{28A0092B-C50C-407E-A947-70E740481C1C}">
                <a14:useLocalDpi xmlns:a14="http://schemas.microsoft.com/office/drawing/2010/main" val="0"/>
              </a:ext>
            </a:extLst>
          </a:blip>
          <a:srcRect l="19907" r="920"/>
          <a:stretch/>
        </p:blipFill>
        <p:spPr>
          <a:xfrm>
            <a:off x="7756049" y="141569"/>
            <a:ext cx="4362798" cy="4256831"/>
          </a:xfrm>
          <a:prstGeom prst="rect">
            <a:avLst/>
          </a:prstGeom>
        </p:spPr>
      </p:pic>
    </p:spTree>
    <p:extLst>
      <p:ext uri="{BB962C8B-B14F-4D97-AF65-F5344CB8AC3E}">
        <p14:creationId xmlns:p14="http://schemas.microsoft.com/office/powerpoint/2010/main" val="239401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The Commission’s Investigatory Docket </a:t>
            </a:r>
            <a:br>
              <a:rPr lang="en-US" dirty="0"/>
            </a:br>
            <a:r>
              <a:rPr lang="en-US" sz="1800" dirty="0" err="1"/>
              <a:t>Docket</a:t>
            </a:r>
            <a:r>
              <a:rPr lang="en-US" sz="1800" dirty="0"/>
              <a:t> No. 23-10019</a:t>
            </a:r>
            <a:endParaRPr lang="en-US" dirty="0"/>
          </a:p>
        </p:txBody>
      </p:sp>
      <p:sp>
        <p:nvSpPr>
          <p:cNvPr id="3" name="Content Placeholder 2">
            <a:extLst>
              <a:ext uri="{FF2B5EF4-FFF2-40B4-BE49-F238E27FC236}">
                <a16:creationId xmlns:a16="http://schemas.microsoft.com/office/drawing/2014/main" id="{41191CC7-9CF2-71F0-1AD4-791EA9CBAD97}"/>
              </a:ext>
            </a:extLst>
          </p:cNvPr>
          <p:cNvSpPr>
            <a:spLocks noGrp="1"/>
          </p:cNvSpPr>
          <p:nvPr>
            <p:ph sz="quarter" idx="14"/>
          </p:nvPr>
        </p:nvSpPr>
        <p:spPr>
          <a:xfrm>
            <a:off x="648935" y="1490315"/>
            <a:ext cx="3819652" cy="2342037"/>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dirty="0"/>
              <a:t>The Commission has held three public workshops and sought three rounds of comments from interested stakeholders during Phase I in this docket over the past year.</a:t>
            </a:r>
          </a:p>
          <a:p>
            <a:endParaRPr lang="en-US" dirty="0"/>
          </a:p>
          <a:p>
            <a:endParaRPr lang="en-US" dirty="0"/>
          </a:p>
        </p:txBody>
      </p:sp>
      <p:sp>
        <p:nvSpPr>
          <p:cNvPr id="7" name="Content Placeholder 6">
            <a:extLst>
              <a:ext uri="{FF2B5EF4-FFF2-40B4-BE49-F238E27FC236}">
                <a16:creationId xmlns:a16="http://schemas.microsoft.com/office/drawing/2014/main" id="{7078F1DC-7EF8-5514-E97B-D47663F284D3}"/>
              </a:ext>
            </a:extLst>
          </p:cNvPr>
          <p:cNvSpPr>
            <a:spLocks noGrp="1"/>
          </p:cNvSpPr>
          <p:nvPr>
            <p:ph sz="quarter" idx="19"/>
          </p:nvPr>
        </p:nvSpPr>
        <p:spPr>
          <a:xfrm>
            <a:off x="5618205" y="1458097"/>
            <a:ext cx="6278139" cy="4604375"/>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sz="2200" b="1" dirty="0"/>
              <a:t>Workshops included presentations from:</a:t>
            </a:r>
          </a:p>
          <a:p>
            <a:pPr marL="285750" indent="-285750">
              <a:buFont typeface="Wingdings" panose="05000000000000000000" pitchFamily="2" charset="2"/>
              <a:buChar char="Ø"/>
            </a:pPr>
            <a:r>
              <a:rPr lang="en-US" dirty="0"/>
              <a:t> </a:t>
            </a:r>
            <a:r>
              <a:rPr lang="en-US" b="1" i="1" dirty="0"/>
              <a:t>The California Independent System Operator (CA ISO).</a:t>
            </a:r>
          </a:p>
          <a:p>
            <a:pPr algn="ctr"/>
            <a:r>
              <a:rPr lang="en-US" b="1" dirty="0"/>
              <a:t>And</a:t>
            </a:r>
          </a:p>
          <a:p>
            <a:pPr marL="285750" indent="-285750">
              <a:buFont typeface="Wingdings" panose="05000000000000000000" pitchFamily="2" charset="2"/>
              <a:buChar char="Ø"/>
            </a:pPr>
            <a:r>
              <a:rPr lang="en-US" b="1" i="1" dirty="0"/>
              <a:t>The Southwest Power Pool (</a:t>
            </a:r>
            <a:r>
              <a:rPr lang="en-US" b="1" i="1" dirty="0" err="1"/>
              <a:t>SPP</a:t>
            </a:r>
            <a:r>
              <a:rPr lang="en-US" b="1" i="1" dirty="0"/>
              <a:t>).</a:t>
            </a:r>
            <a:endParaRPr lang="en-US" sz="1700" cap="none" dirty="0">
              <a:solidFill>
                <a:schemeClr val="tx1"/>
              </a:solidFill>
            </a:endParaRPr>
          </a:p>
          <a:p>
            <a:r>
              <a:rPr lang="en-US" sz="1700" cap="none" dirty="0">
                <a:solidFill>
                  <a:schemeClr val="tx1"/>
                </a:solidFill>
              </a:rPr>
              <a:t>• </a:t>
            </a:r>
            <a:r>
              <a:rPr lang="en-US" sz="1700" dirty="0"/>
              <a:t>CA ISO has a day ahead market offering called Extended Day Ahead Market (EDAM).</a:t>
            </a:r>
          </a:p>
          <a:p>
            <a:r>
              <a:rPr lang="en-US" sz="1700" cap="none" dirty="0">
                <a:solidFill>
                  <a:schemeClr val="tx1"/>
                </a:solidFill>
              </a:rPr>
              <a:t>• </a:t>
            </a:r>
            <a:r>
              <a:rPr lang="en-US" sz="1700" dirty="0" err="1"/>
              <a:t>SPP</a:t>
            </a:r>
            <a:r>
              <a:rPr lang="en-US" sz="1700" dirty="0"/>
              <a:t> has a day ahead market offering called Markets+.</a:t>
            </a:r>
          </a:p>
          <a:p>
            <a:r>
              <a:rPr lang="en-US" sz="1700" cap="none" dirty="0">
                <a:solidFill>
                  <a:schemeClr val="tx1"/>
                </a:solidFill>
              </a:rPr>
              <a:t>• </a:t>
            </a:r>
            <a:r>
              <a:rPr lang="en-US" sz="1700" dirty="0"/>
              <a:t>22 Separate comments were filed from 13 different stakeholders.</a:t>
            </a:r>
          </a:p>
          <a:p>
            <a:endParaRPr lang="en-US" dirty="0"/>
          </a:p>
        </p:txBody>
      </p:sp>
      <p:pic>
        <p:nvPicPr>
          <p:cNvPr id="4" name="Picture 3">
            <a:extLst>
              <a:ext uri="{FF2B5EF4-FFF2-40B4-BE49-F238E27FC236}">
                <a16:creationId xmlns:a16="http://schemas.microsoft.com/office/drawing/2014/main" id="{B8DD357B-D602-4C33-A937-F87CE255AEE9}"/>
              </a:ext>
            </a:extLst>
          </p:cNvPr>
          <p:cNvPicPr>
            <a:picLocks noChangeAspect="1"/>
          </p:cNvPicPr>
          <p:nvPr/>
        </p:nvPicPr>
        <p:blipFill>
          <a:blip r:embed="rId3"/>
          <a:stretch>
            <a:fillRect/>
          </a:stretch>
        </p:blipFill>
        <p:spPr>
          <a:xfrm>
            <a:off x="648935" y="3919768"/>
            <a:ext cx="3819652" cy="2546435"/>
          </a:xfrm>
          <a:prstGeom prst="rect">
            <a:avLst/>
          </a:prstGeom>
        </p:spPr>
        <p:style>
          <a:lnRef idx="2">
            <a:schemeClr val="dk1"/>
          </a:lnRef>
          <a:fillRef idx="1">
            <a:schemeClr val="lt1"/>
          </a:fillRef>
          <a:effectRef idx="0">
            <a:schemeClr val="dk1"/>
          </a:effectRef>
          <a:fontRef idx="minor">
            <a:schemeClr val="dk1"/>
          </a:fontRef>
        </p:style>
      </p:pic>
      <p:pic>
        <p:nvPicPr>
          <p:cNvPr id="5" name="Content Placeholder 4">
            <a:extLst>
              <a:ext uri="{FF2B5EF4-FFF2-40B4-BE49-F238E27FC236}">
                <a16:creationId xmlns:a16="http://schemas.microsoft.com/office/drawing/2014/main" id="{DE43523F-29E5-AEE3-034B-F9DB200B6C83}"/>
              </a:ext>
            </a:extLst>
          </p:cNvPr>
          <p:cNvPicPr>
            <a:picLocks noChangeAspect="1"/>
          </p:cNvPicPr>
          <p:nvPr/>
        </p:nvPicPr>
        <p:blipFill rotWithShape="1">
          <a:blip r:embed="rId4">
            <a:extLst>
              <a:ext uri="{28A0092B-C50C-407E-A947-70E740481C1C}">
                <a14:useLocalDpi xmlns:a14="http://schemas.microsoft.com/office/drawing/2010/main" val="0"/>
              </a:ext>
            </a:extLst>
          </a:blip>
          <a:srcRect l="19907" r="920"/>
          <a:stretch/>
        </p:blipFill>
        <p:spPr>
          <a:xfrm>
            <a:off x="10473427" y="-517191"/>
            <a:ext cx="2139276" cy="2087316"/>
          </a:xfrm>
          <a:prstGeom prst="rect">
            <a:avLst/>
          </a:prstGeom>
        </p:spPr>
      </p:pic>
    </p:spTree>
    <p:extLst>
      <p:ext uri="{BB962C8B-B14F-4D97-AF65-F5344CB8AC3E}">
        <p14:creationId xmlns:p14="http://schemas.microsoft.com/office/powerpoint/2010/main" val="415324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4" name="Rectangle 13">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5508"/>
            <a:ext cx="4668819"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C1FD4-328B-426A-B737-854CB38CE98E}"/>
              </a:ext>
            </a:extLst>
          </p:cNvPr>
          <p:cNvSpPr>
            <a:spLocks noGrp="1"/>
          </p:cNvSpPr>
          <p:nvPr>
            <p:ph type="title"/>
          </p:nvPr>
        </p:nvSpPr>
        <p:spPr>
          <a:xfrm>
            <a:off x="463825" y="1709530"/>
            <a:ext cx="3754671" cy="2528515"/>
          </a:xfrm>
        </p:spPr>
        <p:txBody>
          <a:bodyPr vert="horz" lIns="109728" tIns="109728" rIns="109728" bIns="91440" rtlCol="0" anchor="b">
            <a:normAutofit fontScale="90000"/>
          </a:bodyPr>
          <a:lstStyle/>
          <a:p>
            <a:pPr algn="ctr">
              <a:lnSpc>
                <a:spcPct val="125000"/>
              </a:lnSpc>
            </a:pPr>
            <a:r>
              <a:rPr lang="en-US" sz="3600" b="0" cap="all" dirty="0"/>
              <a:t>Order Adopting the Report</a:t>
            </a:r>
            <a:br>
              <a:rPr lang="en-US" sz="3600" b="0" cap="all" dirty="0"/>
            </a:br>
            <a:r>
              <a:rPr lang="en-US" sz="1800" b="0" cap="all" dirty="0"/>
              <a:t>dated: June 21, 2024</a:t>
            </a:r>
          </a:p>
        </p:txBody>
      </p:sp>
      <p:sp>
        <p:nvSpPr>
          <p:cNvPr id="20" name="Rectangle 19">
            <a:extLst>
              <a:ext uri="{FF2B5EF4-FFF2-40B4-BE49-F238E27FC236}">
                <a16:creationId xmlns:a16="http://schemas.microsoft.com/office/drawing/2014/main" id="{BBD49B71-B686-4DFD-93AD-40CB19B62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2066" y="0"/>
            <a:ext cx="751993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653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E7FD1C4-1065-2660-4D1D-1A41FC023B61}"/>
              </a:ext>
            </a:extLst>
          </p:cNvPr>
          <p:cNvSpPr txBox="1"/>
          <p:nvPr/>
        </p:nvSpPr>
        <p:spPr>
          <a:xfrm>
            <a:off x="5326750" y="151179"/>
            <a:ext cx="6291072" cy="65556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a:spcBef>
                <a:spcPts val="0"/>
              </a:spcBef>
              <a:spcAft>
                <a:spcPts val="1200"/>
              </a:spcAft>
              <a:tabLst>
                <a:tab pos="457200" algn="l"/>
                <a:tab pos="914400" algn="l"/>
                <a:tab pos="1371600" algn="l"/>
                <a:tab pos="1828800" algn="l"/>
                <a:tab pos="2286000" algn="l"/>
                <a:tab pos="2743200" algn="l"/>
              </a:tabLst>
            </a:pPr>
            <a:r>
              <a:rPr lang="en-US" sz="2800" dirty="0">
                <a:effectLst/>
                <a:latin typeface="+mj-lt"/>
                <a:ea typeface="Calibri" panose="020F0502020204030204" pitchFamily="34" charset="0"/>
              </a:rPr>
              <a:t>The Report provides recommendations regarding the requirements for an electric utility’s application to join a day-ahead market (“DAM”) following the first phase of the investigation. The next phase of the investigation will gather information regarding other regional market activities in the Western Interconnection, including regional transmission organizations (“RTOs”) and independent system operators (“ISOs”).</a:t>
            </a:r>
            <a:r>
              <a:rPr lang="en-US" sz="2800" dirty="0">
                <a:effectLst/>
                <a:latin typeface="+mj-lt"/>
              </a:rPr>
              <a:t> </a:t>
            </a:r>
            <a:endParaRPr lang="en-US" sz="2800" kern="100" dirty="0">
              <a:effectLst/>
              <a:latin typeface="+mj-lt"/>
              <a:ea typeface="Calibri" panose="020F0502020204030204" pitchFamily="34" charset="0"/>
              <a:cs typeface="Times New Roman" panose="02020603050405020304" pitchFamily="18" charset="0"/>
            </a:endParaRPr>
          </a:p>
        </p:txBody>
      </p:sp>
      <p:pic>
        <p:nvPicPr>
          <p:cNvPr id="7" name="Content Placeholder 4">
            <a:extLst>
              <a:ext uri="{FF2B5EF4-FFF2-40B4-BE49-F238E27FC236}">
                <a16:creationId xmlns:a16="http://schemas.microsoft.com/office/drawing/2014/main" id="{88853536-065E-7D1C-6986-632B96D87342}"/>
              </a:ext>
            </a:extLst>
          </p:cNvPr>
          <p:cNvPicPr>
            <a:picLocks noChangeAspect="1"/>
          </p:cNvPicPr>
          <p:nvPr/>
        </p:nvPicPr>
        <p:blipFill rotWithShape="1">
          <a:blip r:embed="rId2">
            <a:extLst>
              <a:ext uri="{28A0092B-C50C-407E-A947-70E740481C1C}">
                <a14:useLocalDpi xmlns:a14="http://schemas.microsoft.com/office/drawing/2010/main" val="0"/>
              </a:ext>
            </a:extLst>
          </a:blip>
          <a:srcRect l="19907" r="920"/>
          <a:stretch/>
        </p:blipFill>
        <p:spPr>
          <a:xfrm>
            <a:off x="291763" y="-495904"/>
            <a:ext cx="2139276" cy="2087316"/>
          </a:xfrm>
          <a:prstGeom prst="rect">
            <a:avLst/>
          </a:prstGeom>
        </p:spPr>
      </p:pic>
    </p:spTree>
    <p:extLst>
      <p:ext uri="{BB962C8B-B14F-4D97-AF65-F5344CB8AC3E}">
        <p14:creationId xmlns:p14="http://schemas.microsoft.com/office/powerpoint/2010/main" val="236551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2B76781-1D03-635F-3C90-6DCBE39F5387}"/>
              </a:ext>
            </a:extLst>
          </p:cNvPr>
          <p:cNvSpPr>
            <a:spLocks noGrp="1"/>
          </p:cNvSpPr>
          <p:nvPr>
            <p:ph type="title"/>
          </p:nvPr>
        </p:nvSpPr>
        <p:spPr/>
        <p:txBody>
          <a:bodyPr/>
          <a:lstStyle/>
          <a:p>
            <a:r>
              <a:rPr lang="en-US" dirty="0"/>
              <a:t>The Report – Topics That Will Form the Framework of an Application</a:t>
            </a:r>
          </a:p>
        </p:txBody>
      </p:sp>
      <p:sp>
        <p:nvSpPr>
          <p:cNvPr id="17" name="TextBox 16">
            <a:extLst>
              <a:ext uri="{FF2B5EF4-FFF2-40B4-BE49-F238E27FC236}">
                <a16:creationId xmlns:a16="http://schemas.microsoft.com/office/drawing/2014/main" id="{105B1A50-DF3F-B2D7-2679-FC9C643D1988}"/>
              </a:ext>
            </a:extLst>
          </p:cNvPr>
          <p:cNvSpPr txBox="1"/>
          <p:nvPr/>
        </p:nvSpPr>
        <p:spPr>
          <a:xfrm>
            <a:off x="220835" y="1463039"/>
            <a:ext cx="11750329" cy="4708981"/>
          </a:xfrm>
          <a:prstGeom prst="rect">
            <a:avLst/>
          </a:prstGeom>
          <a:noFill/>
        </p:spPr>
        <p:txBody>
          <a:bodyPr wrap="square" rtlCol="0">
            <a:spAutoFit/>
          </a:bodyPr>
          <a:lstStyle/>
          <a:p>
            <a:pPr marL="342900" marR="0" lvl="0" indent="-342900">
              <a:spcBef>
                <a:spcPts val="0"/>
              </a:spcBef>
              <a:spcAft>
                <a:spcPts val="1200"/>
              </a:spcAft>
              <a:buFont typeface="+mj-lt"/>
              <a:buAutoNum type="arabicPeriod"/>
              <a:tabLst>
                <a:tab pos="457200" algn="l"/>
                <a:tab pos="914400" algn="l"/>
                <a:tab pos="1371600" algn="l"/>
                <a:tab pos="1828800" algn="l"/>
                <a:tab pos="2286000" algn="l"/>
                <a:tab pos="2743200" algn="l"/>
                <a:tab pos="9144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An overview of the DAM, including:</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Governance of the DAM and the overall organization of the entity that owns the DAM, including the process by which changes to the FERC-approved DAM tariff occur, to include any opportunities for the Commission to participate in the DAM change process prior to a filing at FERC;</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800" kern="100" dirty="0">
                <a:effectLst/>
                <a:ea typeface="Calibri" panose="020F0502020204030204" pitchFamily="34" charset="0"/>
                <a:cs typeface="Times New Roman" panose="02020603050405020304" pitchFamily="18" charset="0"/>
              </a:rPr>
              <a:t>  </a:t>
            </a:r>
            <a:r>
              <a:rPr lang="en-US" sz="1200" kern="100" dirty="0">
                <a:solidFill>
                  <a:srgbClr val="000000"/>
                </a:solidFill>
                <a:effectLst/>
                <a:ea typeface="Times New Roman" panose="02020603050405020304" pitchFamily="18" charset="0"/>
                <a:cs typeface="Times New Roman" panose="02020603050405020304" pitchFamily="18" charset="0"/>
              </a:rPr>
              <a:t>Overall financial health of organization that owns the DAM, as well as the financial statements of that organization;</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An explanation of the market monitoring function at the DAM, the dispute resolution process at the DAM, and the functioning of the DAM states committee;</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Current non-Nevada utility commitments and the nature of those commitments</a:t>
            </a:r>
            <a:r>
              <a:rPr lang="en-US" sz="800" kern="100" dirty="0">
                <a:effectLst/>
                <a:ea typeface="Calibri" panose="020F0502020204030204" pitchFamily="34" charset="0"/>
                <a:cs typeface="Times New Roman" panose="02020603050405020304" pitchFamily="18" charset="0"/>
              </a:rPr>
              <a:t> </a:t>
            </a:r>
            <a:r>
              <a:rPr lang="en-US" sz="1200" kern="100" dirty="0">
                <a:solidFill>
                  <a:srgbClr val="000000"/>
                </a:solidFill>
                <a:effectLst/>
                <a:ea typeface="Times New Roman" panose="02020603050405020304" pitchFamily="18" charset="0"/>
                <a:cs typeface="Times New Roman" panose="02020603050405020304" pitchFamily="18" charset="0"/>
              </a:rPr>
              <a:t> to the DAM;</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Diversity of resources available through the DAM</a:t>
            </a:r>
            <a:r>
              <a:rPr lang="en-US" sz="800" kern="100" dirty="0">
                <a:effectLst/>
                <a:ea typeface="Calibri" panose="020F0502020204030204" pitchFamily="34" charset="0"/>
                <a:cs typeface="Times New Roman" panose="02020603050405020304" pitchFamily="18" charset="0"/>
              </a:rPr>
              <a:t>  </a:t>
            </a:r>
            <a:r>
              <a:rPr lang="en-US" sz="1200" kern="100" dirty="0">
                <a:solidFill>
                  <a:srgbClr val="000000"/>
                </a:solidFill>
                <a:effectLst/>
                <a:ea typeface="Times New Roman" panose="02020603050405020304" pitchFamily="18" charset="0"/>
                <a:cs typeface="Times New Roman" panose="02020603050405020304" pitchFamily="18" charset="0"/>
              </a:rPr>
              <a:t>;</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Resiliency of the DAM system to physical threats, such as wildfire, and vulnerability to cyber-security threats;</a:t>
            </a:r>
            <a:r>
              <a:rPr lang="en-US" sz="800" kern="100" dirty="0">
                <a:effectLst/>
                <a:ea typeface="Calibri" panose="020F0502020204030204" pitchFamily="34" charset="0"/>
                <a:cs typeface="Times New Roman" panose="02020603050405020304" pitchFamily="18" charset="0"/>
              </a:rPr>
              <a:t>  </a:t>
            </a: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Transparency of the </a:t>
            </a:r>
            <a:r>
              <a:rPr lang="en-US" sz="1200" kern="100" dirty="0" err="1">
                <a:solidFill>
                  <a:srgbClr val="000000"/>
                </a:solidFill>
                <a:effectLst/>
                <a:ea typeface="Times New Roman" panose="02020603050405020304" pitchFamily="18" charset="0"/>
                <a:cs typeface="Times New Roman" panose="02020603050405020304" pitchFamily="18" charset="0"/>
              </a:rPr>
              <a:t>DAM’s</a:t>
            </a:r>
            <a:r>
              <a:rPr lang="en-US" sz="1200" kern="100" dirty="0">
                <a:solidFill>
                  <a:srgbClr val="000000"/>
                </a:solidFill>
                <a:effectLst/>
                <a:ea typeface="Times New Roman" panose="02020603050405020304" pitchFamily="18" charset="0"/>
                <a:cs typeface="Times New Roman" panose="02020603050405020304" pitchFamily="18" charset="0"/>
              </a:rPr>
              <a:t> market data;</a:t>
            </a:r>
            <a:endParaRPr lang="en-US" sz="1200" kern="100" dirty="0">
              <a:effectLst/>
              <a:ea typeface="Calibri" panose="020F0502020204030204" pitchFamily="34" charset="0"/>
              <a:cs typeface="Times New Roman" panose="02020603050405020304" pitchFamily="18" charset="0"/>
            </a:endParaRPr>
          </a:p>
          <a:p>
            <a:pPr marL="1143000" marR="0" lvl="2" indent="-228600">
              <a:spcBef>
                <a:spcPts val="0"/>
              </a:spcBef>
              <a:spcAft>
                <a:spcPts val="1200"/>
              </a:spcAft>
              <a:buFont typeface="+mj-lt"/>
              <a:buAutoNum type="romanLcPeriod"/>
              <a:tabLst>
                <a:tab pos="457200" algn="l"/>
                <a:tab pos="914400" algn="l"/>
                <a:tab pos="1371600" algn="l"/>
                <a:tab pos="1828800" algn="l"/>
                <a:tab pos="2286000" algn="l"/>
                <a:tab pos="2743200" algn="l"/>
                <a:tab pos="457200" algn="l"/>
                <a:tab pos="9144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Type and location of the data currently available;</a:t>
            </a:r>
            <a:endParaRPr lang="en-US" sz="1200" kern="100" dirty="0">
              <a:effectLst/>
              <a:ea typeface="Calibri" panose="020F0502020204030204" pitchFamily="34" charset="0"/>
              <a:cs typeface="Times New Roman" panose="02020603050405020304" pitchFamily="18" charset="0"/>
            </a:endParaRPr>
          </a:p>
          <a:p>
            <a:pPr marL="1143000" marR="0" lvl="2" indent="-228600">
              <a:spcBef>
                <a:spcPts val="0"/>
              </a:spcBef>
              <a:spcAft>
                <a:spcPts val="1200"/>
              </a:spcAft>
              <a:buFont typeface="+mj-lt"/>
              <a:buAutoNum type="romanLcPeriod"/>
              <a:tabLst>
                <a:tab pos="457200" algn="l"/>
                <a:tab pos="914400" algn="l"/>
                <a:tab pos="1371600" algn="l"/>
                <a:tab pos="1828800" algn="l"/>
                <a:tab pos="2286000" algn="l"/>
                <a:tab pos="2743200" algn="l"/>
                <a:tab pos="457200" algn="l"/>
                <a:tab pos="9144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Type and location of the data that will be available after NV Energy joins;</a:t>
            </a:r>
            <a:endParaRPr lang="en-US" sz="1200" kern="100" dirty="0">
              <a:effectLst/>
              <a:ea typeface="Calibri" panose="020F0502020204030204" pitchFamily="34" charset="0"/>
              <a:cs typeface="Times New Roman" panose="02020603050405020304" pitchFamily="18" charset="0"/>
            </a:endParaRPr>
          </a:p>
          <a:p>
            <a:pPr marL="1143000" marR="0" lvl="2" indent="-228600">
              <a:spcBef>
                <a:spcPts val="0"/>
              </a:spcBef>
              <a:spcAft>
                <a:spcPts val="1200"/>
              </a:spcAft>
              <a:buFont typeface="+mj-lt"/>
              <a:buAutoNum type="romanLcPeriod"/>
              <a:tabLst>
                <a:tab pos="457200" algn="l"/>
                <a:tab pos="914400" algn="l"/>
                <a:tab pos="1371600" algn="l"/>
                <a:tab pos="1828800" algn="l"/>
                <a:tab pos="2286000" algn="l"/>
                <a:tab pos="2743200" algn="l"/>
                <a:tab pos="457200" algn="l"/>
                <a:tab pos="9144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How the Commission can access the data; and</a:t>
            </a:r>
            <a:endParaRPr lang="en-US" sz="1200" kern="100" dirty="0">
              <a:effectLst/>
              <a:ea typeface="Calibri" panose="020F0502020204030204" pitchFamily="34" charset="0"/>
              <a:cs typeface="Times New Roman" panose="02020603050405020304" pitchFamily="18" charset="0"/>
            </a:endParaRPr>
          </a:p>
          <a:p>
            <a:pPr marL="1143000" marR="0" lvl="2" indent="-228600">
              <a:spcBef>
                <a:spcPts val="0"/>
              </a:spcBef>
              <a:spcAft>
                <a:spcPts val="1200"/>
              </a:spcAft>
              <a:buFont typeface="+mj-lt"/>
              <a:buAutoNum type="romanLcPeriod"/>
              <a:tabLst>
                <a:tab pos="457200" algn="l"/>
                <a:tab pos="914400" algn="l"/>
                <a:tab pos="1371600" algn="l"/>
                <a:tab pos="1828800" algn="l"/>
                <a:tab pos="2286000" algn="l"/>
                <a:tab pos="2743200" algn="l"/>
                <a:tab pos="457200" algn="l"/>
                <a:tab pos="9144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Frequency with which the data is/will be available to the Commission;</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GHG emission tracking of resources purchased in the DAM, as well as any “leakage” that might occur;</a:t>
            </a:r>
            <a:endParaRPr lang="en-US" sz="1200" kern="100" dirty="0">
              <a:effectLs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0217DFE-3706-A065-98AE-12A7A2F55F1D}"/>
              </a:ext>
            </a:extLst>
          </p:cNvPr>
          <p:cNvSpPr txBox="1"/>
          <p:nvPr/>
        </p:nvSpPr>
        <p:spPr>
          <a:xfrm>
            <a:off x="6096000" y="1581912"/>
            <a:ext cx="5803681" cy="369332"/>
          </a:xfrm>
          <a:prstGeom prst="rect">
            <a:avLst/>
          </a:prstGeom>
          <a:noFill/>
        </p:spPr>
        <p:txBody>
          <a:bodyPr wrap="square" rtlCol="0">
            <a:spAutoFit/>
          </a:bodyPr>
          <a:lstStyle/>
          <a:p>
            <a:endParaRPr lang="en-US" dirty="0"/>
          </a:p>
        </p:txBody>
      </p:sp>
      <p:pic>
        <p:nvPicPr>
          <p:cNvPr id="20" name="Content Placeholder 4">
            <a:extLst>
              <a:ext uri="{FF2B5EF4-FFF2-40B4-BE49-F238E27FC236}">
                <a16:creationId xmlns:a16="http://schemas.microsoft.com/office/drawing/2014/main" id="{64AC5F1E-1F22-177B-E7A5-95D3F2C4B45E}"/>
              </a:ext>
            </a:extLst>
          </p:cNvPr>
          <p:cNvPicPr>
            <a:picLocks noChangeAspect="1"/>
          </p:cNvPicPr>
          <p:nvPr/>
        </p:nvPicPr>
        <p:blipFill rotWithShape="1">
          <a:blip r:embed="rId2">
            <a:extLst>
              <a:ext uri="{28A0092B-C50C-407E-A947-70E740481C1C}">
                <a14:useLocalDpi xmlns:a14="http://schemas.microsoft.com/office/drawing/2010/main" val="0"/>
              </a:ext>
            </a:extLst>
          </a:blip>
          <a:srcRect l="19907" r="920"/>
          <a:stretch/>
        </p:blipFill>
        <p:spPr>
          <a:xfrm>
            <a:off x="10473427" y="-505404"/>
            <a:ext cx="2139276" cy="2087316"/>
          </a:xfrm>
          <a:prstGeom prst="rect">
            <a:avLst/>
          </a:prstGeom>
        </p:spPr>
      </p:pic>
    </p:spTree>
    <p:extLst>
      <p:ext uri="{BB962C8B-B14F-4D97-AF65-F5344CB8AC3E}">
        <p14:creationId xmlns:p14="http://schemas.microsoft.com/office/powerpoint/2010/main" val="2714807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2B76781-1D03-635F-3C90-6DCBE39F5387}"/>
              </a:ext>
            </a:extLst>
          </p:cNvPr>
          <p:cNvSpPr>
            <a:spLocks noGrp="1"/>
          </p:cNvSpPr>
          <p:nvPr>
            <p:ph type="title"/>
          </p:nvPr>
        </p:nvSpPr>
        <p:spPr/>
        <p:txBody>
          <a:bodyPr/>
          <a:lstStyle/>
          <a:p>
            <a:r>
              <a:rPr lang="en-US" dirty="0"/>
              <a:t>The Report (Continued)</a:t>
            </a:r>
          </a:p>
        </p:txBody>
      </p:sp>
      <p:sp>
        <p:nvSpPr>
          <p:cNvPr id="17" name="TextBox 16">
            <a:extLst>
              <a:ext uri="{FF2B5EF4-FFF2-40B4-BE49-F238E27FC236}">
                <a16:creationId xmlns:a16="http://schemas.microsoft.com/office/drawing/2014/main" id="{105B1A50-DF3F-B2D7-2679-FC9C643D1988}"/>
              </a:ext>
            </a:extLst>
          </p:cNvPr>
          <p:cNvSpPr txBox="1"/>
          <p:nvPr/>
        </p:nvSpPr>
        <p:spPr>
          <a:xfrm>
            <a:off x="220835" y="1463039"/>
            <a:ext cx="11750329" cy="4370427"/>
          </a:xfrm>
          <a:prstGeom prst="rect">
            <a:avLst/>
          </a:prstGeom>
          <a:noFill/>
        </p:spPr>
        <p:txBody>
          <a:bodyPr wrap="square" rtlCol="0">
            <a:spAutoFit/>
          </a:bodyPr>
          <a:lstStyle/>
          <a:p>
            <a:pPr marL="342900" marR="0" lvl="0" indent="-342900">
              <a:spcBef>
                <a:spcPts val="0"/>
              </a:spcBef>
              <a:spcAft>
                <a:spcPts val="1200"/>
              </a:spcAft>
              <a:buFont typeface="+mj-lt"/>
              <a:buAutoNum type="arabicPeriod" startAt="2"/>
              <a:tabLst>
                <a:tab pos="457200" algn="l"/>
                <a:tab pos="914400" algn="l"/>
                <a:tab pos="1371600" algn="l"/>
                <a:tab pos="1828800" algn="l"/>
                <a:tab pos="2286000" algn="l"/>
                <a:tab pos="2743200" algn="l"/>
                <a:tab pos="9144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Status of the DAM and applicable timeline for the DAM and NV Energy joining;</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Copies of all DAM implementation agreements;</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Any related or required amendments to NV Energy internal business practices and procedures;</a:t>
            </a:r>
            <a:endParaRPr lang="en-US" sz="12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mj-lt"/>
              <a:buAutoNum type="arabicPeriod" startAt="2"/>
              <a:tabLst>
                <a:tab pos="457200" algn="l"/>
                <a:tab pos="914400" algn="l"/>
                <a:tab pos="1371600" algn="l"/>
                <a:tab pos="1828800" algn="l"/>
                <a:tab pos="2286000" algn="l"/>
                <a:tab pos="2743200" algn="l"/>
                <a:tab pos="9144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Interoperability with the WRAP, NV Energy’s ESP, and state resource adequacy requirements;</a:t>
            </a:r>
            <a:endParaRPr lang="en-US" sz="12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mj-lt"/>
              <a:buAutoNum type="arabicPeriod" startAt="2"/>
              <a:tabLst>
                <a:tab pos="457200" algn="l"/>
                <a:tab pos="914400" algn="l"/>
                <a:tab pos="1371600" algn="l"/>
                <a:tab pos="1828800" algn="l"/>
                <a:tab pos="2286000" algn="l"/>
                <a:tab pos="2743200" algn="l"/>
                <a:tab pos="9144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Impact on NV Energy’s Renewable Portfolio Standard compliance;</a:t>
            </a:r>
            <a:endParaRPr lang="en-US" sz="12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mj-lt"/>
              <a:buAutoNum type="arabicPeriod" startAt="2"/>
              <a:tabLst>
                <a:tab pos="457200" algn="l"/>
                <a:tab pos="914400" algn="l"/>
                <a:tab pos="1371600" algn="l"/>
                <a:tab pos="1828800" algn="l"/>
                <a:tab pos="2286000" algn="l"/>
                <a:tab pos="2743200" algn="l"/>
                <a:tab pos="9144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Roadmap to RTO in compliance with NRS 704.79882 if the DAM is joined;</a:t>
            </a:r>
            <a:endParaRPr lang="en-US" sz="12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mj-lt"/>
              <a:buAutoNum type="arabicPeriod" startAt="2"/>
              <a:tabLst>
                <a:tab pos="457200" algn="l"/>
                <a:tab pos="914400" algn="l"/>
                <a:tab pos="1371600" algn="l"/>
                <a:tab pos="1828800" algn="l"/>
                <a:tab pos="2286000" algn="l"/>
                <a:tab pos="2743200" algn="l"/>
                <a:tab pos="9144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Revisions to the </a:t>
            </a:r>
            <a:r>
              <a:rPr lang="en-US" sz="1200" kern="100" dirty="0" err="1">
                <a:solidFill>
                  <a:srgbClr val="000000"/>
                </a:solidFill>
                <a:effectLst/>
                <a:ea typeface="Times New Roman" panose="02020603050405020304" pitchFamily="18" charset="0"/>
                <a:cs typeface="Times New Roman" panose="02020603050405020304" pitchFamily="18" charset="0"/>
              </a:rPr>
              <a:t>OATT</a:t>
            </a:r>
            <a:r>
              <a:rPr lang="en-US" sz="1200" kern="100" dirty="0">
                <a:solidFill>
                  <a:srgbClr val="000000"/>
                </a:solidFill>
                <a:effectLst/>
                <a:ea typeface="Times New Roman" panose="02020603050405020304" pitchFamily="18" charset="0"/>
                <a:cs typeface="Times New Roman" panose="02020603050405020304" pitchFamily="18" charset="0"/>
              </a:rPr>
              <a:t> that NV Energy will make once it joins the DAM. Complete tariff language may not be necessary, but an adequate level of detail to allow review of the potential impact on NV Energy’s BAA;</a:t>
            </a:r>
            <a:endParaRPr lang="en-US" sz="12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mj-lt"/>
              <a:buAutoNum type="arabicPeriod" startAt="2"/>
              <a:tabLst>
                <a:tab pos="457200" algn="l"/>
                <a:tab pos="914400" algn="l"/>
                <a:tab pos="1371600" algn="l"/>
                <a:tab pos="1828800" algn="l"/>
                <a:tab pos="2286000" algn="l"/>
                <a:tab pos="2743200" algn="l"/>
                <a:tab pos="9144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Concerns regarding impacts of the DAM on non-jurisdictional transmission customers in NV Energy’s BAA, including:</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Pricing and settlement transparency;</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Participation and representation in the DAM; and</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Responsibilities of those customers with respect to the resource adequacy </a:t>
            </a:r>
            <a:r>
              <a:rPr lang="en-US" sz="800" kern="100" dirty="0">
                <a:effectLst/>
                <a:ea typeface="Calibri" panose="020F0502020204030204" pitchFamily="34" charset="0"/>
                <a:cs typeface="Times New Roman" panose="02020603050405020304" pitchFamily="18" charset="0"/>
              </a:rPr>
              <a:t>   </a:t>
            </a:r>
            <a:r>
              <a:rPr lang="en-US" sz="1200" kern="100" dirty="0">
                <a:solidFill>
                  <a:srgbClr val="000000"/>
                </a:solidFill>
                <a:effectLst/>
                <a:ea typeface="Times New Roman" panose="02020603050405020304" pitchFamily="18" charset="0"/>
                <a:cs typeface="Times New Roman" panose="02020603050405020304" pitchFamily="18" charset="0"/>
              </a:rPr>
              <a:t>and compliance obligations;</a:t>
            </a:r>
            <a:endParaRPr lang="en-US" sz="12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mj-lt"/>
              <a:buAutoNum type="arabicPeriod" startAt="2"/>
              <a:tabLst>
                <a:tab pos="457200" algn="l"/>
                <a:tab pos="914400" algn="l"/>
                <a:tab pos="1371600" algn="l"/>
                <a:tab pos="1828800" algn="l"/>
                <a:tab pos="2286000" algn="l"/>
                <a:tab pos="2743200" algn="l"/>
                <a:tab pos="9144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Process by which the DAM and NV Energy ensure retail customers are compensated for available transmission capacity, including congestion revenues;</a:t>
            </a:r>
            <a:endParaRPr lang="en-US" sz="1200" kern="100" dirty="0">
              <a:effectLs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0217DFE-3706-A065-98AE-12A7A2F55F1D}"/>
              </a:ext>
            </a:extLst>
          </p:cNvPr>
          <p:cNvSpPr txBox="1"/>
          <p:nvPr/>
        </p:nvSpPr>
        <p:spPr>
          <a:xfrm>
            <a:off x="6096000" y="1581912"/>
            <a:ext cx="5803681" cy="369332"/>
          </a:xfrm>
          <a:prstGeom prst="rect">
            <a:avLst/>
          </a:prstGeom>
          <a:noFill/>
        </p:spPr>
        <p:txBody>
          <a:bodyPr wrap="square" rtlCol="0">
            <a:spAutoFit/>
          </a:bodyPr>
          <a:lstStyle/>
          <a:p>
            <a:endParaRPr lang="en-US" dirty="0"/>
          </a:p>
        </p:txBody>
      </p:sp>
      <p:pic>
        <p:nvPicPr>
          <p:cNvPr id="2" name="Content Placeholder 4">
            <a:extLst>
              <a:ext uri="{FF2B5EF4-FFF2-40B4-BE49-F238E27FC236}">
                <a16:creationId xmlns:a16="http://schemas.microsoft.com/office/drawing/2014/main" id="{FB834980-62B2-D924-3410-EC76D0BBCEFE}"/>
              </a:ext>
            </a:extLst>
          </p:cNvPr>
          <p:cNvPicPr>
            <a:picLocks noChangeAspect="1"/>
          </p:cNvPicPr>
          <p:nvPr/>
        </p:nvPicPr>
        <p:blipFill rotWithShape="1">
          <a:blip r:embed="rId2">
            <a:extLst>
              <a:ext uri="{28A0092B-C50C-407E-A947-70E740481C1C}">
                <a14:useLocalDpi xmlns:a14="http://schemas.microsoft.com/office/drawing/2010/main" val="0"/>
              </a:ext>
            </a:extLst>
          </a:blip>
          <a:srcRect l="19907" r="920"/>
          <a:stretch/>
        </p:blipFill>
        <p:spPr>
          <a:xfrm>
            <a:off x="10515185" y="-505404"/>
            <a:ext cx="2139276" cy="2087316"/>
          </a:xfrm>
          <a:prstGeom prst="rect">
            <a:avLst/>
          </a:prstGeom>
        </p:spPr>
      </p:pic>
    </p:spTree>
    <p:extLst>
      <p:ext uri="{BB962C8B-B14F-4D97-AF65-F5344CB8AC3E}">
        <p14:creationId xmlns:p14="http://schemas.microsoft.com/office/powerpoint/2010/main" val="366142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2B76781-1D03-635F-3C90-6DCBE39F5387}"/>
              </a:ext>
            </a:extLst>
          </p:cNvPr>
          <p:cNvSpPr>
            <a:spLocks noGrp="1"/>
          </p:cNvSpPr>
          <p:nvPr>
            <p:ph type="title"/>
          </p:nvPr>
        </p:nvSpPr>
        <p:spPr/>
        <p:txBody>
          <a:bodyPr/>
          <a:lstStyle/>
          <a:p>
            <a:r>
              <a:rPr lang="en-US" dirty="0"/>
              <a:t>The Report (Continued – Part 2)</a:t>
            </a:r>
          </a:p>
        </p:txBody>
      </p:sp>
      <p:sp>
        <p:nvSpPr>
          <p:cNvPr id="17" name="TextBox 16">
            <a:extLst>
              <a:ext uri="{FF2B5EF4-FFF2-40B4-BE49-F238E27FC236}">
                <a16:creationId xmlns:a16="http://schemas.microsoft.com/office/drawing/2014/main" id="{105B1A50-DF3F-B2D7-2679-FC9C643D1988}"/>
              </a:ext>
            </a:extLst>
          </p:cNvPr>
          <p:cNvSpPr txBox="1"/>
          <p:nvPr/>
        </p:nvSpPr>
        <p:spPr>
          <a:xfrm>
            <a:off x="220835" y="1463039"/>
            <a:ext cx="11750329" cy="4370427"/>
          </a:xfrm>
          <a:prstGeom prst="rect">
            <a:avLst/>
          </a:prstGeom>
          <a:noFill/>
        </p:spPr>
        <p:txBody>
          <a:bodyPr wrap="square" rtlCol="0">
            <a:spAutoFit/>
          </a:bodyPr>
          <a:lstStyle/>
          <a:p>
            <a:pPr marL="342900" marR="0" lvl="0" indent="-342900">
              <a:spcBef>
                <a:spcPts val="0"/>
              </a:spcBef>
              <a:spcAft>
                <a:spcPts val="1200"/>
              </a:spcAft>
              <a:buFont typeface="+mj-lt"/>
              <a:buAutoNum type="arabicPeriod" startAt="9"/>
              <a:tabLst>
                <a:tab pos="457200" algn="l"/>
                <a:tab pos="914400" algn="l"/>
                <a:tab pos="1371600" algn="l"/>
                <a:tab pos="1828800" algn="l"/>
                <a:tab pos="2286000" algn="l"/>
                <a:tab pos="2743200" algn="l"/>
                <a:tab pos="9144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All cost-benefit analyses that demonstrate the value of the DAM versus other options, including any viable, alternate </a:t>
            </a:r>
            <a:r>
              <a:rPr lang="en-US" sz="1200" kern="100" dirty="0" err="1">
                <a:solidFill>
                  <a:srgbClr val="000000"/>
                </a:solidFill>
                <a:effectLst/>
                <a:ea typeface="Times New Roman" panose="02020603050405020304" pitchFamily="18" charset="0"/>
                <a:cs typeface="Times New Roman" panose="02020603050405020304" pitchFamily="18" charset="0"/>
              </a:rPr>
              <a:t>DAMs</a:t>
            </a:r>
            <a:r>
              <a:rPr lang="en-US" sz="1200" kern="100" dirty="0">
                <a:solidFill>
                  <a:srgbClr val="000000"/>
                </a:solidFill>
                <a:effectLst/>
                <a:ea typeface="Times New Roman" panose="02020603050405020304" pitchFamily="18" charset="0"/>
                <a:cs typeface="Times New Roman" panose="02020603050405020304" pitchFamily="18" charset="0"/>
              </a:rPr>
              <a:t> and the “status quo”, that examines, at a minimum, the following information:</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Impact of transfers between markets and balancing areas;</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Analysis of resource procurements;</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Any costs related to solar energy curtailment;</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Use of the most recently available applicable to Nevada-specific inputs;</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Impact on transmission development and investments currently proposed or in progress for Nevada by NV Energy or other developers; and</a:t>
            </a:r>
            <a:endParaRPr lang="en-US" sz="12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1200"/>
              </a:spcAft>
              <a:buFont typeface="+mj-lt"/>
              <a:buAutoNum type="alphaLcPeriod"/>
              <a:tabLst>
                <a:tab pos="457200" algn="l"/>
                <a:tab pos="914400" algn="l"/>
                <a:tab pos="1371600" algn="l"/>
                <a:tab pos="1828800" algn="l"/>
                <a:tab pos="2286000" algn="l"/>
                <a:tab pos="27432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Impact on generation development currently approved or proposed by NV Energy;</a:t>
            </a:r>
            <a:endParaRPr lang="en-US" sz="12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mj-lt"/>
              <a:buAutoNum type="arabicPeriod" startAt="9"/>
              <a:tabLst>
                <a:tab pos="457200" algn="l"/>
                <a:tab pos="914400" algn="l"/>
                <a:tab pos="1371600" algn="l"/>
                <a:tab pos="1828800" algn="l"/>
                <a:tab pos="2286000" algn="l"/>
                <a:tab pos="2743200" algn="l"/>
                <a:tab pos="9144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Any capital investment in transmission or generation that may be necessary to participate in the DAM or maximize the benefit of the DAM;</a:t>
            </a:r>
            <a:endParaRPr lang="en-US" sz="12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mj-lt"/>
              <a:buAutoNum type="arabicPeriod" startAt="9"/>
              <a:tabLst>
                <a:tab pos="457200" algn="l"/>
                <a:tab pos="914400" algn="l"/>
                <a:tab pos="1371600" algn="l"/>
                <a:tab pos="1828800" algn="l"/>
                <a:tab pos="2286000" algn="l"/>
                <a:tab pos="2743200" algn="l"/>
                <a:tab pos="9144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Costs of utility participation in the DAM, including fees, metering and software requirements.  All new costs should be highlighted and estimated based on the most applicable, recent data, even if they are not yet known with precision or are expected to be offset.  Any expected offsets should be thoroughly analyzed;</a:t>
            </a:r>
            <a:endParaRPr lang="en-US" sz="12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mj-lt"/>
              <a:buAutoNum type="arabicPeriod" startAt="9"/>
              <a:tabLst>
                <a:tab pos="457200" algn="l"/>
                <a:tab pos="914400" algn="l"/>
                <a:tab pos="1371600" algn="l"/>
                <a:tab pos="1828800" algn="l"/>
                <a:tab pos="2286000" algn="l"/>
                <a:tab pos="2743200" algn="l"/>
                <a:tab pos="9144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Forecast of rate and revenue impacts for the 5 and 10 years</a:t>
            </a:r>
            <a:r>
              <a:rPr lang="en-US" sz="800" kern="100" dirty="0">
                <a:effectLst/>
                <a:ea typeface="Calibri" panose="020F0502020204030204" pitchFamily="34" charset="0"/>
                <a:cs typeface="Times New Roman" panose="02020603050405020304" pitchFamily="18" charset="0"/>
              </a:rPr>
              <a:t>   </a:t>
            </a:r>
            <a:r>
              <a:rPr lang="en-US" sz="1200" kern="100" dirty="0">
                <a:solidFill>
                  <a:srgbClr val="000000"/>
                </a:solidFill>
                <a:effectLst/>
                <a:ea typeface="Times New Roman" panose="02020603050405020304" pitchFamily="18" charset="0"/>
                <a:cs typeface="Times New Roman" panose="02020603050405020304" pitchFamily="18" charset="0"/>
              </a:rPr>
              <a:t> immediately after joining the DAM; and</a:t>
            </a:r>
            <a:endParaRPr lang="en-US" sz="12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mj-lt"/>
              <a:buAutoNum type="arabicPeriod" startAt="9"/>
              <a:tabLst>
                <a:tab pos="457200" algn="l"/>
                <a:tab pos="914400" algn="l"/>
                <a:tab pos="1371600" algn="l"/>
                <a:tab pos="1828800" algn="l"/>
                <a:tab pos="2286000" algn="l"/>
                <a:tab pos="2743200" algn="l"/>
                <a:tab pos="914400" algn="l"/>
                <a:tab pos="1371600" algn="l"/>
                <a:tab pos="1828800" algn="l"/>
                <a:tab pos="2286000" algn="l"/>
                <a:tab pos="2743200" algn="l"/>
              </a:tabLst>
            </a:pPr>
            <a:r>
              <a:rPr lang="en-US" sz="1200" kern="100" dirty="0">
                <a:solidFill>
                  <a:srgbClr val="000000"/>
                </a:solidFill>
                <a:effectLst/>
                <a:ea typeface="Times New Roman" panose="02020603050405020304" pitchFamily="18" charset="0"/>
                <a:cs typeface="Times New Roman" panose="02020603050405020304" pitchFamily="18" charset="0"/>
              </a:rPr>
              <a:t>Process, timeline and costs to exit the DAM.</a:t>
            </a:r>
            <a:endParaRPr lang="en-US" sz="1200" kern="100" dirty="0">
              <a:effectLs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0217DFE-3706-A065-98AE-12A7A2F55F1D}"/>
              </a:ext>
            </a:extLst>
          </p:cNvPr>
          <p:cNvSpPr txBox="1"/>
          <p:nvPr/>
        </p:nvSpPr>
        <p:spPr>
          <a:xfrm>
            <a:off x="6096000" y="1581912"/>
            <a:ext cx="5803681" cy="369332"/>
          </a:xfrm>
          <a:prstGeom prst="rect">
            <a:avLst/>
          </a:prstGeom>
          <a:noFill/>
        </p:spPr>
        <p:txBody>
          <a:bodyPr wrap="square" rtlCol="0">
            <a:spAutoFit/>
          </a:bodyPr>
          <a:lstStyle/>
          <a:p>
            <a:endParaRPr lang="en-US" dirty="0"/>
          </a:p>
        </p:txBody>
      </p:sp>
      <p:pic>
        <p:nvPicPr>
          <p:cNvPr id="2" name="Content Placeholder 4">
            <a:extLst>
              <a:ext uri="{FF2B5EF4-FFF2-40B4-BE49-F238E27FC236}">
                <a16:creationId xmlns:a16="http://schemas.microsoft.com/office/drawing/2014/main" id="{017FDE4A-FD3B-37B1-DA19-D8A3C035D514}"/>
              </a:ext>
            </a:extLst>
          </p:cNvPr>
          <p:cNvPicPr>
            <a:picLocks noChangeAspect="1"/>
          </p:cNvPicPr>
          <p:nvPr/>
        </p:nvPicPr>
        <p:blipFill rotWithShape="1">
          <a:blip r:embed="rId2">
            <a:extLst>
              <a:ext uri="{28A0092B-C50C-407E-A947-70E740481C1C}">
                <a14:useLocalDpi xmlns:a14="http://schemas.microsoft.com/office/drawing/2010/main" val="0"/>
              </a:ext>
            </a:extLst>
          </a:blip>
          <a:srcRect l="19907" r="920"/>
          <a:stretch/>
        </p:blipFill>
        <p:spPr>
          <a:xfrm>
            <a:off x="10372197" y="-367850"/>
            <a:ext cx="2139276" cy="2087316"/>
          </a:xfrm>
          <a:prstGeom prst="rect">
            <a:avLst/>
          </a:prstGeom>
        </p:spPr>
      </p:pic>
    </p:spTree>
    <p:extLst>
      <p:ext uri="{BB962C8B-B14F-4D97-AF65-F5344CB8AC3E}">
        <p14:creationId xmlns:p14="http://schemas.microsoft.com/office/powerpoint/2010/main" val="3084703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977F-98B2-4995-9F12-A4C4A02167CF}"/>
              </a:ext>
            </a:extLst>
          </p:cNvPr>
          <p:cNvSpPr>
            <a:spLocks noGrp="1"/>
          </p:cNvSpPr>
          <p:nvPr>
            <p:ph type="title"/>
          </p:nvPr>
        </p:nvSpPr>
        <p:spPr>
          <a:xfrm>
            <a:off x="787399" y="1200839"/>
            <a:ext cx="6623040" cy="2567264"/>
          </a:xfrm>
        </p:spPr>
        <p:txBody>
          <a:bodyPr/>
          <a:lstStyle/>
          <a:p>
            <a:r>
              <a:rPr lang="en-US" dirty="0"/>
              <a:t>NV Energy may file an application with the Commission later this year to request authority to join a DAM</a:t>
            </a:r>
          </a:p>
        </p:txBody>
      </p:sp>
      <p:sp>
        <p:nvSpPr>
          <p:cNvPr id="3" name="Content Placeholder 2">
            <a:extLst>
              <a:ext uri="{FF2B5EF4-FFF2-40B4-BE49-F238E27FC236}">
                <a16:creationId xmlns:a16="http://schemas.microsoft.com/office/drawing/2014/main" id="{D265EC3C-39D8-48C0-90F5-BE2087E4E6A0}"/>
              </a:ext>
            </a:extLst>
          </p:cNvPr>
          <p:cNvSpPr>
            <a:spLocks noGrp="1"/>
          </p:cNvSpPr>
          <p:nvPr>
            <p:ph sz="quarter" idx="14"/>
          </p:nvPr>
        </p:nvSpPr>
        <p:spPr>
          <a:xfrm>
            <a:off x="787399" y="4074180"/>
            <a:ext cx="6622819" cy="1695231"/>
          </a:xfrm>
        </p:spPr>
        <p:txBody>
          <a:bodyPr/>
          <a:lstStyle/>
          <a:p>
            <a:pPr marL="342900" indent="-342900">
              <a:buFont typeface="Wingdings" panose="05000000000000000000" pitchFamily="2" charset="2"/>
              <a:buChar char="Ø"/>
            </a:pPr>
            <a:r>
              <a:rPr lang="en-US" dirty="0"/>
              <a:t>Any request would be docketed, reviewed, and public hearings held.</a:t>
            </a:r>
          </a:p>
        </p:txBody>
      </p:sp>
      <p:pic>
        <p:nvPicPr>
          <p:cNvPr id="4" name="Picture 3">
            <a:extLst>
              <a:ext uri="{FF2B5EF4-FFF2-40B4-BE49-F238E27FC236}">
                <a16:creationId xmlns:a16="http://schemas.microsoft.com/office/drawing/2014/main" id="{6C27622A-B0AD-42FA-889A-61B72369C27F}"/>
              </a:ext>
            </a:extLst>
          </p:cNvPr>
          <p:cNvPicPr>
            <a:picLocks noChangeAspect="1"/>
          </p:cNvPicPr>
          <p:nvPr/>
        </p:nvPicPr>
        <p:blipFill>
          <a:blip r:embed="rId2"/>
          <a:stretch>
            <a:fillRect/>
          </a:stretch>
        </p:blipFill>
        <p:spPr>
          <a:xfrm>
            <a:off x="8665924" y="1433234"/>
            <a:ext cx="2934109" cy="3991532"/>
          </a:xfrm>
          <a:prstGeom prst="rect">
            <a:avLst/>
          </a:prstGeom>
        </p:spPr>
      </p:pic>
      <p:pic>
        <p:nvPicPr>
          <p:cNvPr id="5" name="Content Placeholder 4">
            <a:extLst>
              <a:ext uri="{FF2B5EF4-FFF2-40B4-BE49-F238E27FC236}">
                <a16:creationId xmlns:a16="http://schemas.microsoft.com/office/drawing/2014/main" id="{80B507E7-90C8-3E7D-D182-17BA672A353C}"/>
              </a:ext>
            </a:extLst>
          </p:cNvPr>
          <p:cNvPicPr>
            <a:picLocks noChangeAspect="1"/>
          </p:cNvPicPr>
          <p:nvPr/>
        </p:nvPicPr>
        <p:blipFill rotWithShape="1">
          <a:blip r:embed="rId3">
            <a:extLst>
              <a:ext uri="{28A0092B-C50C-407E-A947-70E740481C1C}">
                <a14:useLocalDpi xmlns:a14="http://schemas.microsoft.com/office/drawing/2010/main" val="0"/>
              </a:ext>
            </a:extLst>
          </a:blip>
          <a:srcRect l="19907" r="920"/>
          <a:stretch/>
        </p:blipFill>
        <p:spPr>
          <a:xfrm>
            <a:off x="159560" y="-495904"/>
            <a:ext cx="2139276" cy="2087316"/>
          </a:xfrm>
          <a:prstGeom prst="rect">
            <a:avLst/>
          </a:prstGeom>
        </p:spPr>
      </p:pic>
    </p:spTree>
    <p:extLst>
      <p:ext uri="{BB962C8B-B14F-4D97-AF65-F5344CB8AC3E}">
        <p14:creationId xmlns:p14="http://schemas.microsoft.com/office/powerpoint/2010/main" val="2360496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CAFB-1299-4F11-A05E-4199F190D79A}"/>
              </a:ext>
            </a:extLst>
          </p:cNvPr>
          <p:cNvSpPr>
            <a:spLocks noGrp="1"/>
          </p:cNvSpPr>
          <p:nvPr>
            <p:ph type="title"/>
          </p:nvPr>
        </p:nvSpPr>
        <p:spPr/>
        <p:txBody>
          <a:bodyPr/>
          <a:lstStyle/>
          <a:p>
            <a:r>
              <a:rPr lang="en-US" dirty="0"/>
              <a:t>The Commission will continue its investigation into regional energy markets</a:t>
            </a:r>
          </a:p>
        </p:txBody>
      </p:sp>
      <p:sp>
        <p:nvSpPr>
          <p:cNvPr id="3" name="Content Placeholder 2">
            <a:extLst>
              <a:ext uri="{FF2B5EF4-FFF2-40B4-BE49-F238E27FC236}">
                <a16:creationId xmlns:a16="http://schemas.microsoft.com/office/drawing/2014/main" id="{2A7E2E89-C4AF-489D-B89B-43DE0B54BA3B}"/>
              </a:ext>
            </a:extLst>
          </p:cNvPr>
          <p:cNvSpPr>
            <a:spLocks noGrp="1"/>
          </p:cNvSpPr>
          <p:nvPr>
            <p:ph sz="quarter" idx="16"/>
          </p:nvPr>
        </p:nvSpPr>
        <p:spPr/>
        <p:txBody>
          <a:bodyPr>
            <a:normAutofit fontScale="85000" lnSpcReduction="10000"/>
          </a:bodyPr>
          <a:lstStyle/>
          <a:p>
            <a:r>
              <a:rPr lang="en-US" dirty="0"/>
              <a:t>Next up...</a:t>
            </a:r>
            <a:r>
              <a:rPr lang="en-US" b="1" dirty="0"/>
              <a:t>Phase Two</a:t>
            </a:r>
            <a:r>
              <a:rPr lang="en-US" dirty="0"/>
              <a:t>!</a:t>
            </a:r>
          </a:p>
          <a:p>
            <a:r>
              <a:rPr lang="en-US" sz="1800" cap="none" dirty="0">
                <a:solidFill>
                  <a:schemeClr val="tx1"/>
                </a:solidFill>
              </a:rPr>
              <a:t>• </a:t>
            </a:r>
            <a:r>
              <a:rPr lang="en-US" dirty="0"/>
              <a:t>Phase Two is the requirement to join a Regional Transmission Organization codified in NRS 704.79886 / SB 448.</a:t>
            </a:r>
          </a:p>
          <a:p>
            <a:r>
              <a:rPr lang="en-US" sz="1800" cap="none" dirty="0">
                <a:solidFill>
                  <a:schemeClr val="tx1"/>
                </a:solidFill>
              </a:rPr>
              <a:t>• </a:t>
            </a:r>
            <a:r>
              <a:rPr lang="en-US" dirty="0"/>
              <a:t>What type of organization would be best for Nevada and what options are available? </a:t>
            </a:r>
          </a:p>
          <a:p>
            <a:r>
              <a:rPr lang="en-US" sz="1800" cap="none" dirty="0">
                <a:solidFill>
                  <a:schemeClr val="tx1"/>
                </a:solidFill>
              </a:rPr>
              <a:t>• </a:t>
            </a:r>
            <a:r>
              <a:rPr lang="en-US" dirty="0"/>
              <a:t>Are additional rules needed?</a:t>
            </a:r>
          </a:p>
        </p:txBody>
      </p:sp>
      <p:pic>
        <p:nvPicPr>
          <p:cNvPr id="4" name="Picture 3">
            <a:extLst>
              <a:ext uri="{FF2B5EF4-FFF2-40B4-BE49-F238E27FC236}">
                <a16:creationId xmlns:a16="http://schemas.microsoft.com/office/drawing/2014/main" id="{987920F8-C5B5-46C6-862F-A37E3708C652}"/>
              </a:ext>
            </a:extLst>
          </p:cNvPr>
          <p:cNvPicPr>
            <a:picLocks noChangeAspect="1"/>
          </p:cNvPicPr>
          <p:nvPr/>
        </p:nvPicPr>
        <p:blipFill>
          <a:blip r:embed="rId2"/>
          <a:stretch>
            <a:fillRect/>
          </a:stretch>
        </p:blipFill>
        <p:spPr>
          <a:xfrm>
            <a:off x="261164" y="1485809"/>
            <a:ext cx="3080398" cy="4315606"/>
          </a:xfrm>
          <a:prstGeom prst="rect">
            <a:avLst/>
          </a:prstGeom>
        </p:spPr>
      </p:pic>
      <p:pic>
        <p:nvPicPr>
          <p:cNvPr id="5" name="Content Placeholder 4">
            <a:extLst>
              <a:ext uri="{FF2B5EF4-FFF2-40B4-BE49-F238E27FC236}">
                <a16:creationId xmlns:a16="http://schemas.microsoft.com/office/drawing/2014/main" id="{1AA45078-4AE6-FC74-E4B1-A0A2889D1833}"/>
              </a:ext>
            </a:extLst>
          </p:cNvPr>
          <p:cNvPicPr>
            <a:picLocks noChangeAspect="1"/>
          </p:cNvPicPr>
          <p:nvPr/>
        </p:nvPicPr>
        <p:blipFill rotWithShape="1">
          <a:blip r:embed="rId3">
            <a:extLst>
              <a:ext uri="{28A0092B-C50C-407E-A947-70E740481C1C}">
                <a14:useLocalDpi xmlns:a14="http://schemas.microsoft.com/office/drawing/2010/main" val="0"/>
              </a:ext>
            </a:extLst>
          </a:blip>
          <a:srcRect l="19907" r="920"/>
          <a:stretch/>
        </p:blipFill>
        <p:spPr>
          <a:xfrm>
            <a:off x="10353248" y="-501302"/>
            <a:ext cx="2139276" cy="2087316"/>
          </a:xfrm>
          <a:prstGeom prst="rect">
            <a:avLst/>
          </a:prstGeom>
        </p:spPr>
      </p:pic>
    </p:spTree>
    <p:extLst>
      <p:ext uri="{BB962C8B-B14F-4D97-AF65-F5344CB8AC3E}">
        <p14:creationId xmlns:p14="http://schemas.microsoft.com/office/powerpoint/2010/main" val="422963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E6B89-9484-4E50-8387-C55E031D8549}"/>
              </a:ext>
            </a:extLst>
          </p:cNvPr>
          <p:cNvSpPr>
            <a:spLocks noGrp="1"/>
          </p:cNvSpPr>
          <p:nvPr>
            <p:ph type="title" idx="4294967295"/>
          </p:nvPr>
        </p:nvSpPr>
        <p:spPr>
          <a:xfrm>
            <a:off x="2569464" y="639698"/>
            <a:ext cx="6623050" cy="1637158"/>
          </a:xfrm>
        </p:spPr>
        <p:txBody>
          <a:bodyPr>
            <a:normAutofit fontScale="90000"/>
          </a:bodyPr>
          <a:lstStyle/>
          <a:p>
            <a:pPr algn="ctr"/>
            <a:r>
              <a:rPr lang="en-US" sz="4900" dirty="0"/>
              <a:t>Agenda</a:t>
            </a:r>
            <a:br>
              <a:rPr lang="en-US" dirty="0"/>
            </a:br>
            <a:endParaRPr lang="en-US" dirty="0"/>
          </a:p>
        </p:txBody>
      </p:sp>
      <p:sp>
        <p:nvSpPr>
          <p:cNvPr id="5" name="Content Placeholder 4">
            <a:extLst>
              <a:ext uri="{FF2B5EF4-FFF2-40B4-BE49-F238E27FC236}">
                <a16:creationId xmlns:a16="http://schemas.microsoft.com/office/drawing/2014/main" id="{30EB58E2-A9A0-481A-8B5B-381B836CE40B}"/>
              </a:ext>
            </a:extLst>
          </p:cNvPr>
          <p:cNvSpPr>
            <a:spLocks noGrp="1"/>
          </p:cNvSpPr>
          <p:nvPr>
            <p:ph sz="quarter" idx="4294967295"/>
          </p:nvPr>
        </p:nvSpPr>
        <p:spPr>
          <a:xfrm>
            <a:off x="2272410" y="1920717"/>
            <a:ext cx="7840853" cy="4297585"/>
          </a:xfrm>
        </p:spPr>
        <p:txBody>
          <a:bodyPr>
            <a:normAutofit/>
          </a:bodyPr>
          <a:lstStyle/>
          <a:p>
            <a:pPr marL="342900" indent="-342900">
              <a:buFont typeface="Wingdings" panose="05000000000000000000" pitchFamily="2" charset="2"/>
              <a:buChar char="Ø"/>
            </a:pPr>
            <a:r>
              <a:rPr lang="en-US" sz="2400" dirty="0"/>
              <a:t>Regional Energy Markets Defined</a:t>
            </a:r>
          </a:p>
          <a:p>
            <a:pPr marL="342900" indent="-342900">
              <a:buFont typeface="Wingdings" panose="05000000000000000000" pitchFamily="2" charset="2"/>
              <a:buChar char="Ø"/>
            </a:pPr>
            <a:r>
              <a:rPr lang="en-US" sz="2400" dirty="0"/>
              <a:t>Commission Jurisdiction and History</a:t>
            </a:r>
          </a:p>
          <a:p>
            <a:pPr marL="342900" indent="-342900">
              <a:buFont typeface="Wingdings" panose="05000000000000000000" pitchFamily="2" charset="2"/>
              <a:buChar char="Ø"/>
            </a:pPr>
            <a:r>
              <a:rPr lang="en-US" sz="2400" dirty="0"/>
              <a:t>Investigatory Docket</a:t>
            </a:r>
          </a:p>
          <a:p>
            <a:pPr marL="342900" indent="-342900">
              <a:buFont typeface="Wingdings" panose="05000000000000000000" pitchFamily="2" charset="2"/>
              <a:buChar char="Ø"/>
            </a:pPr>
            <a:r>
              <a:rPr lang="en-US" sz="2400" dirty="0"/>
              <a:t>Order on Day Ahead Markets (“DAM”)</a:t>
            </a:r>
          </a:p>
          <a:p>
            <a:pPr marL="342900" indent="-342900">
              <a:buFont typeface="Wingdings" panose="05000000000000000000" pitchFamily="2" charset="2"/>
              <a:buChar char="Ø"/>
            </a:pPr>
            <a:r>
              <a:rPr lang="en-US" sz="2400" dirty="0"/>
              <a:t>Further Investigation on Regional Transmission Organizations (“RTO”)</a:t>
            </a:r>
          </a:p>
        </p:txBody>
      </p:sp>
      <p:pic>
        <p:nvPicPr>
          <p:cNvPr id="3" name="Picture 2">
            <a:extLst>
              <a:ext uri="{FF2B5EF4-FFF2-40B4-BE49-F238E27FC236}">
                <a16:creationId xmlns:a16="http://schemas.microsoft.com/office/drawing/2014/main" id="{17A5DF31-6164-7349-35ED-4A55A9CAC9E0}"/>
              </a:ext>
            </a:extLst>
          </p:cNvPr>
          <p:cNvPicPr>
            <a:picLocks noChangeAspect="1"/>
          </p:cNvPicPr>
          <p:nvPr/>
        </p:nvPicPr>
        <p:blipFill rotWithShape="1">
          <a:blip r:embed="rId3">
            <a:extLst>
              <a:ext uri="{28A0092B-C50C-407E-A947-70E740481C1C}">
                <a14:useLocalDpi xmlns:a14="http://schemas.microsoft.com/office/drawing/2010/main" val="0"/>
              </a:ext>
            </a:extLst>
          </a:blip>
          <a:srcRect l="19907" r="920"/>
          <a:stretch/>
        </p:blipFill>
        <p:spPr>
          <a:xfrm>
            <a:off x="152459" y="-437595"/>
            <a:ext cx="2417005" cy="2358312"/>
          </a:xfrm>
          <a:prstGeom prst="rect">
            <a:avLst/>
          </a:prstGeom>
        </p:spPr>
      </p:pic>
    </p:spTree>
    <p:extLst>
      <p:ext uri="{BB962C8B-B14F-4D97-AF65-F5344CB8AC3E}">
        <p14:creationId xmlns:p14="http://schemas.microsoft.com/office/powerpoint/2010/main" val="331829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3" name="Rectangle 1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4">
            <a:extLst>
              <a:ext uri="{FF2B5EF4-FFF2-40B4-BE49-F238E27FC236}">
                <a16:creationId xmlns:a16="http://schemas.microsoft.com/office/drawing/2014/main" id="{DD073DFE-8A86-4A08-AF1F-A4F473D56BDE}"/>
              </a:ext>
            </a:extLst>
          </p:cNvPr>
          <p:cNvPicPr>
            <a:picLocks noGrp="1" noChangeAspect="1"/>
          </p:cNvPicPr>
          <p:nvPr>
            <p:ph sz="quarter" idx="16"/>
          </p:nvPr>
        </p:nvPicPr>
        <p:blipFill rotWithShape="1">
          <a:blip r:embed="rId2">
            <a:extLst>
              <a:ext uri="{28A0092B-C50C-407E-A947-70E740481C1C}">
                <a14:useLocalDpi xmlns:a14="http://schemas.microsoft.com/office/drawing/2010/main" val="0"/>
              </a:ext>
            </a:extLst>
          </a:blip>
          <a:srcRect l="19907" r="920"/>
          <a:stretch/>
        </p:blipFill>
        <p:spPr>
          <a:xfrm>
            <a:off x="1660435" y="589275"/>
            <a:ext cx="5023871" cy="4901848"/>
          </a:xfrm>
          <a:prstGeom prst="rect">
            <a:avLst/>
          </a:prstGeom>
        </p:spPr>
      </p:pic>
      <p:sp>
        <p:nvSpPr>
          <p:cNvPr id="17" name="Rectangle 16">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0"/>
            <a:ext cx="4603482" cy="61124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520511-53F3-4FF8-89BA-4B56530AAE7A}"/>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gn="ctr">
              <a:lnSpc>
                <a:spcPct val="125000"/>
              </a:lnSpc>
            </a:pPr>
            <a:r>
              <a:rPr lang="en-US" sz="3600" b="0" cap="all" dirty="0">
                <a:solidFill>
                  <a:schemeClr val="tx2"/>
                </a:solidFill>
              </a:rPr>
              <a:t>Thank you!</a:t>
            </a:r>
            <a:br>
              <a:rPr lang="en-US" sz="3600" b="0" cap="all" dirty="0">
                <a:solidFill>
                  <a:schemeClr val="tx2"/>
                </a:solidFill>
              </a:rPr>
            </a:br>
            <a:br>
              <a:rPr lang="en-US" sz="3600" b="0" cap="all" dirty="0">
                <a:solidFill>
                  <a:schemeClr val="tx2"/>
                </a:solidFill>
              </a:rPr>
            </a:br>
            <a:r>
              <a:rPr lang="en-US" sz="1400" b="0" cap="all" dirty="0">
                <a:solidFill>
                  <a:schemeClr val="tx2"/>
                </a:solidFill>
              </a:rPr>
              <a:t>www.puc.nv.gov</a:t>
            </a:r>
            <a:endParaRPr lang="en-US" sz="3600" b="0" cap="all" dirty="0">
              <a:solidFill>
                <a:schemeClr val="tx2"/>
              </a:solidFill>
            </a:endParaRPr>
          </a:p>
        </p:txBody>
      </p:sp>
      <p:sp>
        <p:nvSpPr>
          <p:cNvPr id="19" name="Rectangle 18">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5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7" name="Rectangle 1036">
            <a:extLst>
              <a:ext uri="{FF2B5EF4-FFF2-40B4-BE49-F238E27FC236}">
                <a16:creationId xmlns:a16="http://schemas.microsoft.com/office/drawing/2014/main" id="{DA4E7B50-D68C-43EB-930F-EA442A13A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02822754-E01B-4742-88B9-BE0984BAF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1753" y="0"/>
            <a:ext cx="4010247"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5D378F36-E70E-DC9C-D11C-7850F67BE6C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758" b="1"/>
          <a:stretch/>
        </p:blipFill>
        <p:spPr bwMode="auto">
          <a:xfrm>
            <a:off x="8181753" y="1063502"/>
            <a:ext cx="4010247" cy="2541008"/>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387C5BBA-BBE2-4821-96CF-38FC49570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V Energy Announces Transmission and Renewable Energy Project | T&amp;D World">
            <a:extLst>
              <a:ext uri="{FF2B5EF4-FFF2-40B4-BE49-F238E27FC236}">
                <a16:creationId xmlns:a16="http://schemas.microsoft.com/office/drawing/2014/main" id="{56379E6D-96EA-784A-5327-EEC4E79299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80"/>
          <a:stretch/>
        </p:blipFill>
        <p:spPr bwMode="auto">
          <a:xfrm>
            <a:off x="8194345" y="3625479"/>
            <a:ext cx="3997652" cy="2486925"/>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a:extLst>
              <a:ext uri="{FF2B5EF4-FFF2-40B4-BE49-F238E27FC236}">
                <a16:creationId xmlns:a16="http://schemas.microsoft.com/office/drawing/2014/main" id="{3611DA2B-4CF7-4A57-82AC-FA120DE44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814B6A3-5F3E-4909-8ED5-87FE82492264}"/>
              </a:ext>
            </a:extLst>
          </p:cNvPr>
          <p:cNvSpPr>
            <a:spLocks noGrp="1"/>
          </p:cNvSpPr>
          <p:nvPr>
            <p:ph type="title"/>
          </p:nvPr>
        </p:nvSpPr>
        <p:spPr>
          <a:xfrm>
            <a:off x="603478" y="1264100"/>
            <a:ext cx="6891999" cy="4587877"/>
          </a:xfrm>
        </p:spPr>
        <p:txBody>
          <a:bodyPr vert="horz" lIns="109728" tIns="109728" rIns="109728" bIns="91440" rtlCol="0" anchor="ctr">
            <a:normAutofit fontScale="90000"/>
          </a:bodyPr>
          <a:lstStyle/>
          <a:p>
            <a:pPr>
              <a:lnSpc>
                <a:spcPct val="140000"/>
              </a:lnSpc>
            </a:pPr>
            <a:r>
              <a:rPr lang="en-US" sz="1800" cap="none" dirty="0"/>
              <a:t>• Energy markets are auctions that are used to coordinate the production of electricity on a day-to-day basis.</a:t>
            </a:r>
            <a:br>
              <a:rPr lang="en-US" sz="800" dirty="0"/>
            </a:br>
            <a:r>
              <a:rPr lang="en-US" sz="400" dirty="0"/>
              <a:t> </a:t>
            </a:r>
            <a:br>
              <a:rPr lang="en-US" sz="1800" dirty="0"/>
            </a:br>
            <a:r>
              <a:rPr lang="en-US" sz="1800" cap="none" dirty="0"/>
              <a:t>• In an energy market, electric suppliers offer to sell the electricity that their power plants generate for a particular bid price, while load-serving entities (the demand side) bid for that electricity to meet their customers’ energy demand. </a:t>
            </a:r>
            <a:br>
              <a:rPr lang="en-US" sz="1800" cap="none" dirty="0"/>
            </a:br>
            <a:r>
              <a:rPr lang="en-US" sz="400" cap="none" dirty="0"/>
              <a:t> </a:t>
            </a:r>
            <a:br>
              <a:rPr lang="en-US" sz="1800" cap="none" dirty="0"/>
            </a:br>
            <a:r>
              <a:rPr lang="en-US" sz="1800" cap="none" dirty="0"/>
              <a:t>• Supply side quantities and bids are ordered in ascending order of offer price.</a:t>
            </a:r>
            <a:br>
              <a:rPr lang="en-US" sz="1800" cap="none" dirty="0"/>
            </a:br>
            <a:r>
              <a:rPr lang="en-US" sz="400" dirty="0"/>
              <a:t> </a:t>
            </a:r>
            <a:br>
              <a:rPr lang="en-US" sz="1800" cap="none" dirty="0"/>
            </a:br>
            <a:r>
              <a:rPr lang="en-US" sz="1800" cap="none" dirty="0"/>
              <a:t>• The market “clears” when the amount of electricity offered matches the amount demanded, and generators receive this market price per megawatt hour of power generated.</a:t>
            </a:r>
            <a:endParaRPr lang="en-US" sz="900" cap="none" dirty="0"/>
          </a:p>
        </p:txBody>
      </p:sp>
      <p:sp>
        <p:nvSpPr>
          <p:cNvPr id="1045" name="Rectangle 1044">
            <a:extLst>
              <a:ext uri="{FF2B5EF4-FFF2-40B4-BE49-F238E27FC236}">
                <a16:creationId xmlns:a16="http://schemas.microsoft.com/office/drawing/2014/main" id="{C1CF7BFC-0A02-4106-88A8-CCC0D9444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65304E59-B4DC-4CA3-89F1-5C88000E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73167A8C-FFEF-4D1B-8459-E2BB5C04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a:extLst>
              <a:ext uri="{FF2B5EF4-FFF2-40B4-BE49-F238E27FC236}">
                <a16:creationId xmlns:a16="http://schemas.microsoft.com/office/drawing/2014/main" id="{1CA3DFBE-30A6-4BDE-9238-14F3652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a:extLst>
              <a:ext uri="{FF2B5EF4-FFF2-40B4-BE49-F238E27FC236}">
                <a16:creationId xmlns:a16="http://schemas.microsoft.com/office/drawing/2014/main" id="{15DCA835-3A68-4F79-8083-F784410C9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6072" y="3561468"/>
            <a:ext cx="3995928"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466A3C-B99C-08F8-92A2-3B4B2B1ED0A4}"/>
              </a:ext>
            </a:extLst>
          </p:cNvPr>
          <p:cNvPicPr>
            <a:picLocks noChangeAspect="1"/>
          </p:cNvPicPr>
          <p:nvPr/>
        </p:nvPicPr>
        <p:blipFill rotWithShape="1">
          <a:blip r:embed="rId5">
            <a:extLst>
              <a:ext uri="{28A0092B-C50C-407E-A947-70E740481C1C}">
                <a14:useLocalDpi xmlns:a14="http://schemas.microsoft.com/office/drawing/2010/main" val="0"/>
              </a:ext>
            </a:extLst>
          </a:blip>
          <a:srcRect l="19907" r="920"/>
          <a:stretch/>
        </p:blipFill>
        <p:spPr>
          <a:xfrm>
            <a:off x="54873" y="-584856"/>
            <a:ext cx="2416337" cy="2357660"/>
          </a:xfrm>
          <a:prstGeom prst="rect">
            <a:avLst/>
          </a:prstGeom>
        </p:spPr>
      </p:pic>
      <p:sp>
        <p:nvSpPr>
          <p:cNvPr id="3" name="Text Placeholder 2">
            <a:extLst>
              <a:ext uri="{FF2B5EF4-FFF2-40B4-BE49-F238E27FC236}">
                <a16:creationId xmlns:a16="http://schemas.microsoft.com/office/drawing/2014/main" id="{93E744C6-B143-1B6F-1012-8372684B5F14}"/>
              </a:ext>
            </a:extLst>
          </p:cNvPr>
          <p:cNvSpPr>
            <a:spLocks noGrp="1"/>
          </p:cNvSpPr>
          <p:nvPr>
            <p:ph type="body" sz="half" idx="2"/>
          </p:nvPr>
        </p:nvSpPr>
        <p:spPr>
          <a:xfrm>
            <a:off x="8217904" y="6186504"/>
            <a:ext cx="3546703" cy="699101"/>
          </a:xfrm>
        </p:spPr>
        <p:txBody>
          <a:bodyPr vert="horz" lIns="109728" tIns="109728" rIns="109728" bIns="91440" rtlCol="0" anchor="t">
            <a:normAutofit/>
          </a:bodyPr>
          <a:lstStyle/>
          <a:p>
            <a:pPr>
              <a:spcBef>
                <a:spcPts val="930"/>
              </a:spcBef>
            </a:pPr>
            <a:r>
              <a:rPr lang="en-US" sz="600" b="1" dirty="0">
                <a:solidFill>
                  <a:srgbClr val="000000"/>
                </a:solidFill>
              </a:rPr>
              <a:t>Image from www.thecgo.org/research/innovations-and-decentralized-energy-markets/</a:t>
            </a:r>
          </a:p>
        </p:txBody>
      </p:sp>
      <p:sp>
        <p:nvSpPr>
          <p:cNvPr id="6" name="TextBox 5">
            <a:extLst>
              <a:ext uri="{FF2B5EF4-FFF2-40B4-BE49-F238E27FC236}">
                <a16:creationId xmlns:a16="http://schemas.microsoft.com/office/drawing/2014/main" id="{21C2311A-7BA3-95D9-1135-1F14D650D627}"/>
              </a:ext>
            </a:extLst>
          </p:cNvPr>
          <p:cNvSpPr txBox="1"/>
          <p:nvPr/>
        </p:nvSpPr>
        <p:spPr>
          <a:xfrm>
            <a:off x="1900804" y="39815"/>
            <a:ext cx="6305728" cy="1077218"/>
          </a:xfrm>
          <a:prstGeom prst="rect">
            <a:avLst/>
          </a:prstGeom>
          <a:noFill/>
        </p:spPr>
        <p:txBody>
          <a:bodyPr wrap="square" rtlCol="0">
            <a:spAutoFit/>
          </a:bodyPr>
          <a:lstStyle/>
          <a:p>
            <a:r>
              <a:rPr lang="en-US" sz="3200" b="1" dirty="0"/>
              <a:t>Regional Energy Markets Defined</a:t>
            </a:r>
          </a:p>
        </p:txBody>
      </p:sp>
    </p:spTree>
    <p:extLst>
      <p:ext uri="{BB962C8B-B14F-4D97-AF65-F5344CB8AC3E}">
        <p14:creationId xmlns:p14="http://schemas.microsoft.com/office/powerpoint/2010/main" val="291602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ydropower Archives - RTO Insider">
            <a:extLst>
              <a:ext uri="{FF2B5EF4-FFF2-40B4-BE49-F238E27FC236}">
                <a16:creationId xmlns:a16="http://schemas.microsoft.com/office/drawing/2014/main" id="{141B753A-8C70-9D13-3BBF-03794B13A84C}"/>
              </a:ext>
            </a:extLst>
          </p:cNvPr>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tretch/>
        </p:blipFill>
        <p:spPr bwMode="auto">
          <a:xfrm>
            <a:off x="0" y="1122362"/>
            <a:ext cx="4613275" cy="46132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2A50F54-7F62-4867-B224-8BB73DBAEEE9}"/>
              </a:ext>
            </a:extLst>
          </p:cNvPr>
          <p:cNvSpPr/>
          <p:nvPr/>
        </p:nvSpPr>
        <p:spPr>
          <a:xfrm>
            <a:off x="5314188" y="1772804"/>
            <a:ext cx="6096000" cy="4370427"/>
          </a:xfrm>
          <a:prstGeom prst="rect">
            <a:avLst/>
          </a:prstGeom>
        </p:spPr>
        <p:txBody>
          <a:bodyPr>
            <a:spAutoFit/>
          </a:bodyPr>
          <a:lstStyle/>
          <a:p>
            <a:r>
              <a:rPr lang="en-US" sz="1800" cap="none" dirty="0"/>
              <a:t>• </a:t>
            </a:r>
            <a:r>
              <a:rPr lang="en-US" dirty="0"/>
              <a:t>An EIM is a real-time energy supply market that offers electricity generation and transmission services.</a:t>
            </a:r>
          </a:p>
          <a:p>
            <a:r>
              <a:rPr lang="en-US" sz="800" dirty="0"/>
              <a:t> </a:t>
            </a:r>
            <a:endParaRPr lang="en-US" dirty="0"/>
          </a:p>
          <a:p>
            <a:r>
              <a:rPr lang="en-US" sz="1800" cap="none" dirty="0"/>
              <a:t>• </a:t>
            </a:r>
            <a:r>
              <a:rPr lang="en-US" dirty="0"/>
              <a:t>The real-time energy market, or spot market, allows buyers to purchase electricity for immediate use, balancing actual demand and system constraints with the purchase commitments made the previous day. </a:t>
            </a:r>
          </a:p>
          <a:p>
            <a:r>
              <a:rPr lang="en-US" sz="800" dirty="0"/>
              <a:t> </a:t>
            </a:r>
          </a:p>
          <a:p>
            <a:r>
              <a:rPr lang="en-US" sz="1800" cap="none" dirty="0"/>
              <a:t>• </a:t>
            </a:r>
            <a:r>
              <a:rPr lang="en-US" dirty="0"/>
              <a:t>The real-time market typically runs once per hour and once every five minutes to manage real-time load changes and real-time pricing. This can increase the economic efficiency of the power system and provides centralized, automated and region-wide generation economic dispatch.</a:t>
            </a:r>
            <a:r>
              <a:rPr lang="en-US" sz="1600" dirty="0"/>
              <a:t> </a:t>
            </a:r>
            <a:endParaRPr lang="en-US" dirty="0"/>
          </a:p>
        </p:txBody>
      </p:sp>
      <p:sp>
        <p:nvSpPr>
          <p:cNvPr id="2" name="TextBox 1">
            <a:extLst>
              <a:ext uri="{FF2B5EF4-FFF2-40B4-BE49-F238E27FC236}">
                <a16:creationId xmlns:a16="http://schemas.microsoft.com/office/drawing/2014/main" id="{3853402A-BF97-48A8-A4C4-BF0D2C64F986}"/>
              </a:ext>
            </a:extLst>
          </p:cNvPr>
          <p:cNvSpPr txBox="1"/>
          <p:nvPr/>
        </p:nvSpPr>
        <p:spPr>
          <a:xfrm flipH="1">
            <a:off x="0" y="5827525"/>
            <a:ext cx="3319027" cy="246221"/>
          </a:xfrm>
          <a:prstGeom prst="rect">
            <a:avLst/>
          </a:prstGeom>
          <a:noFill/>
        </p:spPr>
        <p:txBody>
          <a:bodyPr wrap="square" rtlCol="0">
            <a:spAutoFit/>
          </a:bodyPr>
          <a:lstStyle/>
          <a:p>
            <a:r>
              <a:rPr lang="en-US" sz="1000" dirty="0"/>
              <a:t>Image from www.caiso.com</a:t>
            </a:r>
          </a:p>
        </p:txBody>
      </p:sp>
      <p:pic>
        <p:nvPicPr>
          <p:cNvPr id="4" name="Picture 3">
            <a:extLst>
              <a:ext uri="{FF2B5EF4-FFF2-40B4-BE49-F238E27FC236}">
                <a16:creationId xmlns:a16="http://schemas.microsoft.com/office/drawing/2014/main" id="{CBA84193-4267-CA7C-E340-1C059F5D5729}"/>
              </a:ext>
            </a:extLst>
          </p:cNvPr>
          <p:cNvPicPr>
            <a:picLocks noChangeAspect="1"/>
          </p:cNvPicPr>
          <p:nvPr/>
        </p:nvPicPr>
        <p:blipFill rotWithShape="1">
          <a:blip r:embed="rId4">
            <a:extLst>
              <a:ext uri="{28A0092B-C50C-407E-A947-70E740481C1C}">
                <a14:useLocalDpi xmlns:a14="http://schemas.microsoft.com/office/drawing/2010/main" val="0"/>
              </a:ext>
            </a:extLst>
          </a:blip>
          <a:srcRect l="19907" r="920"/>
          <a:stretch/>
        </p:blipFill>
        <p:spPr>
          <a:xfrm>
            <a:off x="54873" y="-584856"/>
            <a:ext cx="2416337" cy="2357660"/>
          </a:xfrm>
          <a:prstGeom prst="rect">
            <a:avLst/>
          </a:prstGeom>
        </p:spPr>
      </p:pic>
      <p:sp>
        <p:nvSpPr>
          <p:cNvPr id="5" name="TextBox 4">
            <a:extLst>
              <a:ext uri="{FF2B5EF4-FFF2-40B4-BE49-F238E27FC236}">
                <a16:creationId xmlns:a16="http://schemas.microsoft.com/office/drawing/2014/main" id="{60A57CC8-4626-A97C-2E45-9F661BA7651C}"/>
              </a:ext>
            </a:extLst>
          </p:cNvPr>
          <p:cNvSpPr txBox="1"/>
          <p:nvPr/>
        </p:nvSpPr>
        <p:spPr>
          <a:xfrm>
            <a:off x="4736592" y="593974"/>
            <a:ext cx="7086600" cy="1077218"/>
          </a:xfrm>
          <a:prstGeom prst="rect">
            <a:avLst/>
          </a:prstGeom>
          <a:noFill/>
        </p:spPr>
        <p:txBody>
          <a:bodyPr wrap="square" rtlCol="0">
            <a:spAutoFit/>
          </a:bodyPr>
          <a:lstStyle/>
          <a:p>
            <a:pPr algn="ctr"/>
            <a:r>
              <a:rPr lang="en-US" sz="3200" b="1" dirty="0"/>
              <a:t>What is an Energy Imbalance Market </a:t>
            </a:r>
            <a:r>
              <a:rPr lang="en-US" sz="3200" b="1" spc="100" dirty="0"/>
              <a:t>(“EIM”)?</a:t>
            </a:r>
          </a:p>
        </p:txBody>
      </p:sp>
    </p:spTree>
    <p:extLst>
      <p:ext uri="{BB962C8B-B14F-4D97-AF65-F5344CB8AC3E}">
        <p14:creationId xmlns:p14="http://schemas.microsoft.com/office/powerpoint/2010/main" val="277979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BBAABBD-8A7F-A90C-3E5F-9B47E6255AA6}"/>
              </a:ext>
            </a:extLst>
          </p:cNvPr>
          <p:cNvSpPr>
            <a:spLocks noGrp="1"/>
          </p:cNvSpPr>
          <p:nvPr>
            <p:ph type="subTitle" idx="1"/>
          </p:nvPr>
        </p:nvSpPr>
        <p:spPr>
          <a:xfrm>
            <a:off x="6749828" y="1253766"/>
            <a:ext cx="5125300" cy="4631530"/>
          </a:xfrm>
        </p:spPr>
        <p:txBody>
          <a:bodyPr>
            <a:normAutofit/>
          </a:bodyPr>
          <a:lstStyle/>
          <a:p>
            <a:r>
              <a:rPr lang="en-US" sz="2400" dirty="0"/>
              <a:t>The day-ahead energy market evaluation is conducted the day prior to when the energy will be consumed — typically in the morning. Buyers agree to purchase a set amount of electricity from sellers at the market price and both parties are committed — the buyer must buy, and the seller must sell.  </a:t>
            </a:r>
          </a:p>
        </p:txBody>
      </p:sp>
      <p:pic>
        <p:nvPicPr>
          <p:cNvPr id="5" name="Picture 4">
            <a:extLst>
              <a:ext uri="{FF2B5EF4-FFF2-40B4-BE49-F238E27FC236}">
                <a16:creationId xmlns:a16="http://schemas.microsoft.com/office/drawing/2014/main" id="{EAB23204-0E99-44D9-9700-A2A5EDCA514C}"/>
              </a:ext>
            </a:extLst>
          </p:cNvPr>
          <p:cNvPicPr>
            <a:picLocks noChangeAspect="1"/>
          </p:cNvPicPr>
          <p:nvPr/>
        </p:nvPicPr>
        <p:blipFill>
          <a:blip r:embed="rId3"/>
          <a:stretch>
            <a:fillRect/>
          </a:stretch>
        </p:blipFill>
        <p:spPr>
          <a:xfrm>
            <a:off x="3961" y="1093039"/>
            <a:ext cx="6374805" cy="4995598"/>
          </a:xfrm>
          <a:prstGeom prst="rect">
            <a:avLst/>
          </a:prstGeom>
        </p:spPr>
      </p:pic>
      <p:sp>
        <p:nvSpPr>
          <p:cNvPr id="3" name="TextBox 2">
            <a:extLst>
              <a:ext uri="{FF2B5EF4-FFF2-40B4-BE49-F238E27FC236}">
                <a16:creationId xmlns:a16="http://schemas.microsoft.com/office/drawing/2014/main" id="{783F4C27-6A52-42D1-83DB-31564326D1CF}"/>
              </a:ext>
            </a:extLst>
          </p:cNvPr>
          <p:cNvSpPr txBox="1"/>
          <p:nvPr/>
        </p:nvSpPr>
        <p:spPr>
          <a:xfrm>
            <a:off x="0" y="6205474"/>
            <a:ext cx="5074508" cy="246221"/>
          </a:xfrm>
          <a:prstGeom prst="rect">
            <a:avLst/>
          </a:prstGeom>
          <a:noFill/>
        </p:spPr>
        <p:txBody>
          <a:bodyPr wrap="square" rtlCol="0">
            <a:spAutoFit/>
          </a:bodyPr>
          <a:lstStyle/>
          <a:p>
            <a:r>
              <a:rPr lang="en-US" sz="1000" dirty="0"/>
              <a:t>Image from www.onlinelibrary.wiley.com/doi/full/10.1002/2050-7038.12360</a:t>
            </a:r>
          </a:p>
        </p:txBody>
      </p:sp>
      <p:pic>
        <p:nvPicPr>
          <p:cNvPr id="8" name="Picture 7">
            <a:extLst>
              <a:ext uri="{FF2B5EF4-FFF2-40B4-BE49-F238E27FC236}">
                <a16:creationId xmlns:a16="http://schemas.microsoft.com/office/drawing/2014/main" id="{948699EE-767D-55D2-0B34-C7B564437BFF}"/>
              </a:ext>
            </a:extLst>
          </p:cNvPr>
          <p:cNvPicPr>
            <a:picLocks noChangeAspect="1"/>
          </p:cNvPicPr>
          <p:nvPr/>
        </p:nvPicPr>
        <p:blipFill rotWithShape="1">
          <a:blip r:embed="rId4">
            <a:extLst>
              <a:ext uri="{28A0092B-C50C-407E-A947-70E740481C1C}">
                <a14:useLocalDpi xmlns:a14="http://schemas.microsoft.com/office/drawing/2010/main" val="0"/>
              </a:ext>
            </a:extLst>
          </a:blip>
          <a:srcRect l="19907" r="920"/>
          <a:stretch/>
        </p:blipFill>
        <p:spPr>
          <a:xfrm>
            <a:off x="10245475" y="-661974"/>
            <a:ext cx="2416337" cy="2357660"/>
          </a:xfrm>
          <a:prstGeom prst="rect">
            <a:avLst/>
          </a:prstGeom>
        </p:spPr>
      </p:pic>
      <p:sp>
        <p:nvSpPr>
          <p:cNvPr id="9" name="TextBox 8">
            <a:extLst>
              <a:ext uri="{FF2B5EF4-FFF2-40B4-BE49-F238E27FC236}">
                <a16:creationId xmlns:a16="http://schemas.microsoft.com/office/drawing/2014/main" id="{FBF8A286-BC47-01D3-EAAD-2298686AA635}"/>
              </a:ext>
            </a:extLst>
          </p:cNvPr>
          <p:cNvSpPr txBox="1"/>
          <p:nvPr/>
        </p:nvSpPr>
        <p:spPr>
          <a:xfrm>
            <a:off x="160934" y="224468"/>
            <a:ext cx="6217832" cy="584775"/>
          </a:xfrm>
          <a:prstGeom prst="rect">
            <a:avLst/>
          </a:prstGeom>
          <a:noFill/>
        </p:spPr>
        <p:txBody>
          <a:bodyPr wrap="square" rtlCol="0">
            <a:spAutoFit/>
          </a:bodyPr>
          <a:lstStyle/>
          <a:p>
            <a:r>
              <a:rPr lang="en-US" sz="3200" b="1" dirty="0"/>
              <a:t>Day Ahead Energy Market</a:t>
            </a:r>
          </a:p>
        </p:txBody>
      </p:sp>
    </p:spTree>
    <p:extLst>
      <p:ext uri="{BB962C8B-B14F-4D97-AF65-F5344CB8AC3E}">
        <p14:creationId xmlns:p14="http://schemas.microsoft.com/office/powerpoint/2010/main" val="117010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C94F61A-46C1-B831-7EC4-687DF1C757C5}"/>
              </a:ext>
            </a:extLst>
          </p:cNvPr>
          <p:cNvSpPr>
            <a:spLocks noGrp="1"/>
          </p:cNvSpPr>
          <p:nvPr>
            <p:ph idx="1"/>
          </p:nvPr>
        </p:nvSpPr>
        <p:spPr/>
        <p:txBody>
          <a:bodyPr>
            <a:normAutofit fontScale="62500" lnSpcReduction="20000"/>
          </a:bodyPr>
          <a:lstStyle/>
          <a:p>
            <a:r>
              <a:rPr lang="en-US" sz="3600" cap="none" dirty="0"/>
              <a:t>• </a:t>
            </a:r>
            <a:r>
              <a:rPr lang="en-US" sz="3500" cap="none" dirty="0"/>
              <a:t>M</a:t>
            </a:r>
            <a:r>
              <a:rPr lang="en-US" sz="3500" dirty="0"/>
              <a:t>anagement of the bulk power transmission system within its footprint</a:t>
            </a:r>
          </a:p>
          <a:p>
            <a:r>
              <a:rPr lang="en-US" sz="3600" cap="none" dirty="0"/>
              <a:t>• </a:t>
            </a:r>
            <a:r>
              <a:rPr lang="en-US" sz="3500" cap="none" dirty="0"/>
              <a:t>E</a:t>
            </a:r>
            <a:r>
              <a:rPr lang="en-US" sz="3500" dirty="0"/>
              <a:t>nsuring non-discriminatory access to the transmission grid by customers and suppliers</a:t>
            </a:r>
          </a:p>
          <a:p>
            <a:r>
              <a:rPr lang="en-US" sz="3600" cap="none" dirty="0"/>
              <a:t>• </a:t>
            </a:r>
            <a:r>
              <a:rPr lang="en-US" sz="3500" cap="none" dirty="0"/>
              <a:t>D</a:t>
            </a:r>
            <a:r>
              <a:rPr lang="en-US" sz="3500" dirty="0"/>
              <a:t>ispatch of generation assets within its footprint to keep supply and demand in balance</a:t>
            </a:r>
          </a:p>
          <a:p>
            <a:r>
              <a:rPr lang="en-US" sz="3600" cap="none" dirty="0"/>
              <a:t>• </a:t>
            </a:r>
            <a:r>
              <a:rPr lang="en-US" sz="3500" cap="none" dirty="0"/>
              <a:t>R</a:t>
            </a:r>
            <a:r>
              <a:rPr lang="en-US" sz="3500" dirty="0"/>
              <a:t>egional planning for generation and transmission</a:t>
            </a:r>
          </a:p>
          <a:p>
            <a:endParaRPr lang="en-US" dirty="0"/>
          </a:p>
        </p:txBody>
      </p:sp>
      <p:sp>
        <p:nvSpPr>
          <p:cNvPr id="4" name="TextBox 3">
            <a:extLst>
              <a:ext uri="{FF2B5EF4-FFF2-40B4-BE49-F238E27FC236}">
                <a16:creationId xmlns:a16="http://schemas.microsoft.com/office/drawing/2014/main" id="{01495F98-9BFE-EC7A-7944-6CAE589F678B}"/>
              </a:ext>
            </a:extLst>
          </p:cNvPr>
          <p:cNvSpPr txBox="1"/>
          <p:nvPr/>
        </p:nvSpPr>
        <p:spPr>
          <a:xfrm>
            <a:off x="649995" y="881348"/>
            <a:ext cx="3620253" cy="5262979"/>
          </a:xfrm>
          <a:prstGeom prst="rect">
            <a:avLst/>
          </a:prstGeom>
          <a:noFill/>
        </p:spPr>
        <p:txBody>
          <a:bodyPr wrap="square" rtlCol="0">
            <a:spAutoFit/>
          </a:bodyPr>
          <a:lstStyle/>
          <a:p>
            <a:r>
              <a:rPr lang="en-US" sz="2800" dirty="0">
                <a:cs typeface="Aldhabi" panose="020B0604020202020204" pitchFamily="2" charset="-78"/>
              </a:rPr>
              <a:t>A Regional Transmission Organization (RTO) 	    </a:t>
            </a:r>
            <a:r>
              <a:rPr lang="en-US" sz="2800" b="1" dirty="0">
                <a:cs typeface="Aldhabi" panose="020B0604020202020204" pitchFamily="2" charset="-78"/>
              </a:rPr>
              <a:t>or</a:t>
            </a:r>
            <a:r>
              <a:rPr lang="en-US" sz="2800" dirty="0">
                <a:cs typeface="Aldhabi" panose="020B0604020202020204" pitchFamily="2" charset="-78"/>
              </a:rPr>
              <a:t> </a:t>
            </a:r>
            <a:br>
              <a:rPr lang="en-US" sz="2800" dirty="0">
                <a:cs typeface="Aldhabi" panose="020B0604020202020204" pitchFamily="2" charset="-78"/>
              </a:rPr>
            </a:br>
            <a:r>
              <a:rPr lang="en-US" sz="2800" dirty="0">
                <a:cs typeface="Aldhabi" panose="020B0604020202020204" pitchFamily="2" charset="-78"/>
              </a:rPr>
              <a:t>An Independent System Operator (ISO) </a:t>
            </a:r>
          </a:p>
          <a:p>
            <a:r>
              <a:rPr lang="en-US" sz="2800" i="1" dirty="0">
                <a:cs typeface="Aldhabi" panose="020B0604020202020204" pitchFamily="2" charset="-78"/>
              </a:rPr>
              <a:t>     </a:t>
            </a:r>
            <a:r>
              <a:rPr lang="en-US" sz="2800" i="1" u="sng" dirty="0">
                <a:cs typeface="Aldhabi" panose="020B0604020202020204" pitchFamily="2" charset="-78"/>
              </a:rPr>
              <a:t>includes both    </a:t>
            </a:r>
            <a:r>
              <a:rPr lang="en-US" sz="2800" i="1" dirty="0">
                <a:cs typeface="Aldhabi" panose="020B0604020202020204" pitchFamily="2" charset="-78"/>
              </a:rPr>
              <a:t>	</a:t>
            </a:r>
            <a:r>
              <a:rPr lang="en-US" sz="2800" i="1" u="sng" dirty="0">
                <a:cs typeface="Aldhabi" panose="020B0604020202020204" pitchFamily="2" charset="-78"/>
              </a:rPr>
              <a:t>markets</a:t>
            </a:r>
            <a:br>
              <a:rPr lang="en-US" sz="2800" dirty="0">
                <a:cs typeface="Aldhabi" panose="020B0604020202020204" pitchFamily="2" charset="-78"/>
              </a:rPr>
            </a:br>
            <a:r>
              <a:rPr lang="en-US" sz="2800" dirty="0">
                <a:cs typeface="Aldhabi" panose="020B0604020202020204" pitchFamily="2" charset="-78"/>
              </a:rPr>
              <a:t>	     </a:t>
            </a:r>
            <a:r>
              <a:rPr lang="en-US" sz="2800" b="1" dirty="0">
                <a:cs typeface="Aldhabi" panose="020B0604020202020204" pitchFamily="2" charset="-78"/>
              </a:rPr>
              <a:t>+</a:t>
            </a:r>
          </a:p>
          <a:p>
            <a:r>
              <a:rPr lang="en-US" sz="2800" dirty="0"/>
              <a:t>     Much more!</a:t>
            </a:r>
          </a:p>
          <a:p>
            <a:endParaRPr lang="en-US" sz="2800" dirty="0"/>
          </a:p>
        </p:txBody>
      </p:sp>
      <p:sp>
        <p:nvSpPr>
          <p:cNvPr id="5" name="Arrow: Right 4">
            <a:extLst>
              <a:ext uri="{FF2B5EF4-FFF2-40B4-BE49-F238E27FC236}">
                <a16:creationId xmlns:a16="http://schemas.microsoft.com/office/drawing/2014/main" id="{EB2F081D-7FE9-08E9-6D1D-C6ACF4E7E8BA}"/>
              </a:ext>
            </a:extLst>
          </p:cNvPr>
          <p:cNvSpPr/>
          <p:nvPr/>
        </p:nvSpPr>
        <p:spPr>
          <a:xfrm>
            <a:off x="1970917" y="562946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02B3B7A-3A26-33C6-0F2B-B585C154D3C6}"/>
              </a:ext>
            </a:extLst>
          </p:cNvPr>
          <p:cNvPicPr>
            <a:picLocks noChangeAspect="1"/>
          </p:cNvPicPr>
          <p:nvPr/>
        </p:nvPicPr>
        <p:blipFill rotWithShape="1">
          <a:blip r:embed="rId3">
            <a:extLst>
              <a:ext uri="{28A0092B-C50C-407E-A947-70E740481C1C}">
                <a14:useLocalDpi xmlns:a14="http://schemas.microsoft.com/office/drawing/2010/main" val="0"/>
              </a:ext>
            </a:extLst>
          </a:blip>
          <a:srcRect l="19907" r="920"/>
          <a:stretch/>
        </p:blipFill>
        <p:spPr>
          <a:xfrm>
            <a:off x="10245475" y="-661974"/>
            <a:ext cx="2416337" cy="2357660"/>
          </a:xfrm>
          <a:prstGeom prst="rect">
            <a:avLst/>
          </a:prstGeom>
        </p:spPr>
      </p:pic>
    </p:spTree>
    <p:extLst>
      <p:ext uri="{BB962C8B-B14F-4D97-AF65-F5344CB8AC3E}">
        <p14:creationId xmlns:p14="http://schemas.microsoft.com/office/powerpoint/2010/main" val="311154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D034-0412-48A2-8CD7-FBEE033A1C4C}"/>
              </a:ext>
            </a:extLst>
          </p:cNvPr>
          <p:cNvSpPr>
            <a:spLocks noGrp="1"/>
          </p:cNvSpPr>
          <p:nvPr>
            <p:ph type="title"/>
          </p:nvPr>
        </p:nvSpPr>
        <p:spPr>
          <a:xfrm>
            <a:off x="1159497" y="962423"/>
            <a:ext cx="10389584" cy="1216152"/>
          </a:xfrm>
        </p:spPr>
        <p:txBody>
          <a:bodyPr/>
          <a:lstStyle/>
          <a:p>
            <a:r>
              <a:rPr lang="en-US" sz="3400" dirty="0"/>
              <a:t>Regional Transmission Organizations (RTO)</a:t>
            </a:r>
          </a:p>
        </p:txBody>
      </p:sp>
      <p:sp>
        <p:nvSpPr>
          <p:cNvPr id="3" name="Content Placeholder 2">
            <a:extLst>
              <a:ext uri="{FF2B5EF4-FFF2-40B4-BE49-F238E27FC236}">
                <a16:creationId xmlns:a16="http://schemas.microsoft.com/office/drawing/2014/main" id="{5C66647B-F756-48AF-B695-117606C259A2}"/>
              </a:ext>
            </a:extLst>
          </p:cNvPr>
          <p:cNvSpPr>
            <a:spLocks noGrp="1"/>
          </p:cNvSpPr>
          <p:nvPr>
            <p:ph sz="quarter" idx="18"/>
          </p:nvPr>
        </p:nvSpPr>
        <p:spPr/>
        <p:txBody>
          <a:bodyPr>
            <a:normAutofit fontScale="92500" lnSpcReduction="20000"/>
          </a:bodyPr>
          <a:lstStyle/>
          <a:p>
            <a:r>
              <a:rPr lang="en-US" sz="2000" cap="none" dirty="0">
                <a:solidFill>
                  <a:schemeClr val="tx1"/>
                </a:solidFill>
              </a:rPr>
              <a:t>• </a:t>
            </a:r>
            <a:r>
              <a:rPr lang="en-US" sz="2000" dirty="0">
                <a:solidFill>
                  <a:schemeClr val="tx1"/>
                </a:solidFill>
              </a:rPr>
              <a:t>RTOs are regulated by the Federal Energy Regulatory Commission (FERC), not the states, because the energy is transmitted in interstate commerce.</a:t>
            </a:r>
          </a:p>
          <a:p>
            <a:r>
              <a:rPr lang="en-US" sz="2000" cap="none" dirty="0">
                <a:solidFill>
                  <a:schemeClr val="tx1"/>
                </a:solidFill>
              </a:rPr>
              <a:t>• </a:t>
            </a:r>
            <a:r>
              <a:rPr lang="en-US" sz="2000" dirty="0">
                <a:solidFill>
                  <a:schemeClr val="tx1"/>
                </a:solidFill>
              </a:rPr>
              <a:t>FERC Order 2000 encouraged all transmission owning entities to join an RTO.</a:t>
            </a:r>
          </a:p>
          <a:p>
            <a:r>
              <a:rPr lang="en-US" sz="2000" cap="none" dirty="0">
                <a:solidFill>
                  <a:schemeClr val="tx1"/>
                </a:solidFill>
              </a:rPr>
              <a:t>• </a:t>
            </a:r>
            <a:r>
              <a:rPr lang="en-US" sz="2000" dirty="0">
                <a:solidFill>
                  <a:schemeClr val="tx1"/>
                </a:solidFill>
              </a:rPr>
              <a:t>Membership in an RTO is voluntary.</a:t>
            </a:r>
          </a:p>
          <a:p>
            <a:r>
              <a:rPr lang="en-US" sz="2000" cap="none" dirty="0">
                <a:solidFill>
                  <a:schemeClr val="tx1"/>
                </a:solidFill>
              </a:rPr>
              <a:t>• </a:t>
            </a:r>
            <a:r>
              <a:rPr lang="en-US" sz="2000" dirty="0">
                <a:solidFill>
                  <a:schemeClr val="tx1"/>
                </a:solidFill>
              </a:rPr>
              <a:t>Most of the western US does not currently belong to an RTO.</a:t>
            </a:r>
          </a:p>
        </p:txBody>
      </p:sp>
      <p:pic>
        <p:nvPicPr>
          <p:cNvPr id="5" name="Content Placeholder 4">
            <a:extLst>
              <a:ext uri="{FF2B5EF4-FFF2-40B4-BE49-F238E27FC236}">
                <a16:creationId xmlns:a16="http://schemas.microsoft.com/office/drawing/2014/main" id="{49B13256-8B09-4D7D-A958-A26B160C9CA3}"/>
              </a:ext>
            </a:extLst>
          </p:cNvPr>
          <p:cNvPicPr>
            <a:picLocks noGrp="1" noChangeAspect="1"/>
          </p:cNvPicPr>
          <p:nvPr>
            <p:ph sz="quarter" idx="17"/>
          </p:nvPr>
        </p:nvPicPr>
        <p:blipFill>
          <a:blip r:embed="rId2"/>
          <a:stretch>
            <a:fillRect/>
          </a:stretch>
        </p:blipFill>
        <p:spPr>
          <a:xfrm>
            <a:off x="8197850" y="3305024"/>
            <a:ext cx="3522663" cy="2289477"/>
          </a:xfrm>
          <a:prstGeom prst="rect">
            <a:avLst/>
          </a:prstGeom>
        </p:spPr>
      </p:pic>
      <p:sp>
        <p:nvSpPr>
          <p:cNvPr id="6" name="TextBox 5">
            <a:extLst>
              <a:ext uri="{FF2B5EF4-FFF2-40B4-BE49-F238E27FC236}">
                <a16:creationId xmlns:a16="http://schemas.microsoft.com/office/drawing/2014/main" id="{7DF6B6D1-AB0B-4F5C-A606-C52A5EC75529}"/>
              </a:ext>
            </a:extLst>
          </p:cNvPr>
          <p:cNvSpPr txBox="1"/>
          <p:nvPr/>
        </p:nvSpPr>
        <p:spPr>
          <a:xfrm>
            <a:off x="9212093" y="5895577"/>
            <a:ext cx="2178901" cy="246221"/>
          </a:xfrm>
          <a:prstGeom prst="rect">
            <a:avLst/>
          </a:prstGeom>
          <a:noFill/>
        </p:spPr>
        <p:txBody>
          <a:bodyPr wrap="square" rtlCol="0">
            <a:spAutoFit/>
          </a:bodyPr>
          <a:lstStyle/>
          <a:p>
            <a:r>
              <a:rPr lang="en-US" sz="1000" dirty="0"/>
              <a:t>Image from www.ferc.gov</a:t>
            </a:r>
          </a:p>
        </p:txBody>
      </p:sp>
      <p:pic>
        <p:nvPicPr>
          <p:cNvPr id="4" name="Picture 3">
            <a:extLst>
              <a:ext uri="{FF2B5EF4-FFF2-40B4-BE49-F238E27FC236}">
                <a16:creationId xmlns:a16="http://schemas.microsoft.com/office/drawing/2014/main" id="{41C5F373-D9DC-5253-555C-B08F28D74BAF}"/>
              </a:ext>
            </a:extLst>
          </p:cNvPr>
          <p:cNvPicPr>
            <a:picLocks noChangeAspect="1"/>
          </p:cNvPicPr>
          <p:nvPr/>
        </p:nvPicPr>
        <p:blipFill rotWithShape="1">
          <a:blip r:embed="rId3">
            <a:extLst>
              <a:ext uri="{28A0092B-C50C-407E-A947-70E740481C1C}">
                <a14:useLocalDpi xmlns:a14="http://schemas.microsoft.com/office/drawing/2010/main" val="0"/>
              </a:ext>
            </a:extLst>
          </a:blip>
          <a:srcRect l="19907" r="920"/>
          <a:stretch/>
        </p:blipFill>
        <p:spPr>
          <a:xfrm>
            <a:off x="10245476" y="-661974"/>
            <a:ext cx="2269686" cy="2214570"/>
          </a:xfrm>
          <a:prstGeom prst="rect">
            <a:avLst/>
          </a:prstGeom>
        </p:spPr>
      </p:pic>
    </p:spTree>
    <p:extLst>
      <p:ext uri="{BB962C8B-B14F-4D97-AF65-F5344CB8AC3E}">
        <p14:creationId xmlns:p14="http://schemas.microsoft.com/office/powerpoint/2010/main" val="179857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9" name="Rectangle 28">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30">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32">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34">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a:xfrm>
            <a:off x="1134783" y="1121509"/>
            <a:ext cx="5417092" cy="1885550"/>
          </a:xfrm>
        </p:spPr>
        <p:txBody>
          <a:bodyPr vert="horz" lIns="109728" tIns="109728" rIns="109728" bIns="91440" rtlCol="0" anchor="ctr">
            <a:normAutofit fontScale="90000"/>
          </a:bodyPr>
          <a:lstStyle/>
          <a:p>
            <a:pPr algn="ctr">
              <a:lnSpc>
                <a:spcPct val="140000"/>
              </a:lnSpc>
            </a:pPr>
            <a:r>
              <a:rPr lang="en-US" sz="3600" dirty="0"/>
              <a:t>Commission </a:t>
            </a:r>
            <a:br>
              <a:rPr lang="en-US" sz="3600" dirty="0"/>
            </a:br>
            <a:r>
              <a:rPr lang="en-US" sz="3600" dirty="0"/>
              <a:t>Jurisdiction and History</a:t>
            </a:r>
          </a:p>
        </p:txBody>
      </p:sp>
      <p:sp>
        <p:nvSpPr>
          <p:cNvPr id="53" name="Rectangle 36">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38">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40">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2">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4">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B1BF1AC-C624-2AD2-DA0F-335AB7BA2CA8}"/>
              </a:ext>
            </a:extLst>
          </p:cNvPr>
          <p:cNvSpPr>
            <a:spLocks noGrp="1"/>
          </p:cNvSpPr>
          <p:nvPr>
            <p:ph sz="quarter" idx="19"/>
          </p:nvPr>
        </p:nvSpPr>
        <p:spPr>
          <a:xfrm>
            <a:off x="1434622" y="3707541"/>
            <a:ext cx="5117253" cy="2505801"/>
          </a:xfrm>
        </p:spPr>
        <p:txBody>
          <a:bodyPr vert="horz" lIns="109728" tIns="109728" rIns="109728" bIns="91440" rtlCol="0" anchor="t">
            <a:normAutofit/>
          </a:bodyPr>
          <a:lstStyle/>
          <a:p>
            <a:pPr>
              <a:lnSpc>
                <a:spcPct val="140000"/>
              </a:lnSpc>
            </a:pPr>
            <a:r>
              <a:rPr lang="en-US" dirty="0">
                <a:solidFill>
                  <a:schemeClr val="tx1"/>
                </a:solidFill>
              </a:rPr>
              <a:t>The Public Utilities Commission of Nevada has authority to set electric utility rates, approve electric utility plans to serve its load and maintain resource adequacy, and ensure compliance with state law.</a:t>
            </a:r>
          </a:p>
        </p:txBody>
      </p:sp>
      <p:sp>
        <p:nvSpPr>
          <p:cNvPr id="58" name="Rectangle 46">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F79BA0B-0EAB-467D-8953-E288C6BB6D0D}"/>
              </a:ext>
            </a:extLst>
          </p:cNvPr>
          <p:cNvPicPr>
            <a:picLocks noGrp="1" noChangeAspect="1"/>
          </p:cNvPicPr>
          <p:nvPr>
            <p:ph sz="quarter" idx="18"/>
          </p:nvPr>
        </p:nvPicPr>
        <p:blipFill rotWithShape="1">
          <a:blip r:embed="rId3">
            <a:extLst>
              <a:ext uri="{28A0092B-C50C-407E-A947-70E740481C1C}">
                <a14:useLocalDpi xmlns:a14="http://schemas.microsoft.com/office/drawing/2010/main" val="0"/>
              </a:ext>
            </a:extLst>
          </a:blip>
          <a:srcRect l="19907" r="920"/>
          <a:stretch/>
        </p:blipFill>
        <p:spPr>
          <a:xfrm>
            <a:off x="10513384" y="-617819"/>
            <a:ext cx="2139276" cy="2087316"/>
          </a:xfrm>
          <a:prstGeom prst="rect">
            <a:avLst/>
          </a:prstGeom>
        </p:spPr>
      </p:pic>
      <p:pic>
        <p:nvPicPr>
          <p:cNvPr id="34" name="Picture 33">
            <a:extLst>
              <a:ext uri="{FF2B5EF4-FFF2-40B4-BE49-F238E27FC236}">
                <a16:creationId xmlns:a16="http://schemas.microsoft.com/office/drawing/2014/main" id="{94D18409-8DFE-48A5-B9A2-63743C7C61D7}"/>
              </a:ext>
            </a:extLst>
          </p:cNvPr>
          <p:cNvPicPr>
            <a:picLocks noChangeAspect="1"/>
          </p:cNvPicPr>
          <p:nvPr/>
        </p:nvPicPr>
        <p:blipFill>
          <a:blip r:embed="rId4"/>
          <a:stretch>
            <a:fillRect/>
          </a:stretch>
        </p:blipFill>
        <p:spPr>
          <a:xfrm>
            <a:off x="7191781" y="630171"/>
            <a:ext cx="4243918" cy="5048593"/>
          </a:xfrm>
          <a:prstGeom prst="rect">
            <a:avLst/>
          </a:prstGeom>
        </p:spPr>
      </p:pic>
      <p:sp>
        <p:nvSpPr>
          <p:cNvPr id="6" name="TextBox 5">
            <a:extLst>
              <a:ext uri="{FF2B5EF4-FFF2-40B4-BE49-F238E27FC236}">
                <a16:creationId xmlns:a16="http://schemas.microsoft.com/office/drawing/2014/main" id="{6889EE8F-193D-4F24-BC44-7D7F0B098A25}"/>
              </a:ext>
            </a:extLst>
          </p:cNvPr>
          <p:cNvSpPr txBox="1"/>
          <p:nvPr/>
        </p:nvSpPr>
        <p:spPr>
          <a:xfrm>
            <a:off x="7191781" y="5717385"/>
            <a:ext cx="4243918" cy="584775"/>
          </a:xfrm>
          <a:prstGeom prst="rect">
            <a:avLst/>
          </a:prstGeom>
          <a:noFill/>
        </p:spPr>
        <p:txBody>
          <a:bodyPr wrap="square" rtlCol="0">
            <a:spAutoFit/>
          </a:bodyPr>
          <a:lstStyle/>
          <a:p>
            <a:pPr algn="ctr"/>
            <a:r>
              <a:rPr lang="en-US" sz="1600" dirty="0"/>
              <a:t>NV Energy is an electric utility that is jurisdictional to the Commission.</a:t>
            </a:r>
          </a:p>
        </p:txBody>
      </p:sp>
    </p:spTree>
    <p:extLst>
      <p:ext uri="{BB962C8B-B14F-4D97-AF65-F5344CB8AC3E}">
        <p14:creationId xmlns:p14="http://schemas.microsoft.com/office/powerpoint/2010/main" val="123070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Senate Bill 448 / NRS 704.79886</a:t>
            </a:r>
          </a:p>
        </p:txBody>
      </p:sp>
      <p:sp>
        <p:nvSpPr>
          <p:cNvPr id="4" name="Content Placeholder 3">
            <a:extLst>
              <a:ext uri="{FF2B5EF4-FFF2-40B4-BE49-F238E27FC236}">
                <a16:creationId xmlns:a16="http://schemas.microsoft.com/office/drawing/2014/main" id="{4B1BF1AC-C624-2AD2-DA0F-335AB7BA2CA8}"/>
              </a:ext>
            </a:extLst>
          </p:cNvPr>
          <p:cNvSpPr>
            <a:spLocks noGrp="1"/>
          </p:cNvSpPr>
          <p:nvPr>
            <p:ph sz="quarter" idx="14"/>
          </p:nvPr>
        </p:nvSpPr>
        <p:spPr>
          <a:xfrm>
            <a:off x="538767" y="1657119"/>
            <a:ext cx="3819652" cy="4160520"/>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2000" dirty="0">
                <a:solidFill>
                  <a:schemeClr val="tx1"/>
                </a:solidFill>
              </a:rPr>
              <a:t>Section 30 of SB 448:</a:t>
            </a:r>
          </a:p>
          <a:p>
            <a:pPr marL="0" indent="0">
              <a:buNone/>
            </a:pPr>
            <a:r>
              <a:rPr lang="en-US" sz="2000" dirty="0">
                <a:solidFill>
                  <a:schemeClr val="tx1"/>
                </a:solidFill>
              </a:rPr>
              <a:t>The Commission shall require every transmission provider in this State to join a regional transmission organization on or before </a:t>
            </a:r>
            <a:r>
              <a:rPr lang="en-US" sz="2000" b="1" u="sng" dirty="0">
                <a:solidFill>
                  <a:schemeClr val="tx1"/>
                </a:solidFill>
              </a:rPr>
              <a:t>January 1, 2030</a:t>
            </a:r>
            <a:r>
              <a:rPr lang="en-US" sz="2000" dirty="0">
                <a:solidFill>
                  <a:schemeClr val="tx1"/>
                </a:solidFill>
              </a:rPr>
              <a:t>.</a:t>
            </a:r>
          </a:p>
        </p:txBody>
      </p:sp>
      <p:sp>
        <p:nvSpPr>
          <p:cNvPr id="3" name="Content Placeholder 2">
            <a:extLst>
              <a:ext uri="{FF2B5EF4-FFF2-40B4-BE49-F238E27FC236}">
                <a16:creationId xmlns:a16="http://schemas.microsoft.com/office/drawing/2014/main" id="{41191CC7-9CF2-71F0-1AD4-791EA9CBAD97}"/>
              </a:ext>
            </a:extLst>
          </p:cNvPr>
          <p:cNvSpPr>
            <a:spLocks noGrp="1"/>
          </p:cNvSpPr>
          <p:nvPr>
            <p:ph sz="quarter" idx="19"/>
          </p:nvPr>
        </p:nvSpPr>
        <p:spPr>
          <a:xfrm>
            <a:off x="4966099" y="1678858"/>
            <a:ext cx="6863403" cy="4160520"/>
          </a:xfrm>
        </p:spPr>
        <p:style>
          <a:lnRef idx="2">
            <a:schemeClr val="dk1"/>
          </a:lnRef>
          <a:fillRef idx="1">
            <a:schemeClr val="lt1"/>
          </a:fillRef>
          <a:effectRef idx="0">
            <a:schemeClr val="dk1"/>
          </a:effectRef>
          <a:fontRef idx="minor">
            <a:schemeClr val="dk1"/>
          </a:fontRef>
        </p:style>
        <p:txBody>
          <a:bodyPr>
            <a:normAutofit/>
          </a:bodyPr>
          <a:lstStyle/>
          <a:p>
            <a:r>
              <a:rPr lang="en-US" sz="1800" cap="none" dirty="0">
                <a:solidFill>
                  <a:schemeClr val="tx1"/>
                </a:solidFill>
              </a:rPr>
              <a:t>• </a:t>
            </a:r>
            <a:r>
              <a:rPr lang="en-US" dirty="0"/>
              <a:t>A Nevada electric utility is required to obtain authority from the Commission for its plan to provide safe, reliable service. The plan includes how it will provide adequate energy. Some of that energy is purchased from other entities in the western United States.</a:t>
            </a:r>
          </a:p>
          <a:p>
            <a:r>
              <a:rPr lang="en-US" sz="1800" cap="none" dirty="0">
                <a:solidFill>
                  <a:schemeClr val="tx1"/>
                </a:solidFill>
              </a:rPr>
              <a:t>• </a:t>
            </a:r>
            <a:r>
              <a:rPr lang="en-US" dirty="0"/>
              <a:t>In 2014, NV Energy obtained authority to join the CA ISO Energy Imbalance Market.</a:t>
            </a:r>
          </a:p>
          <a:p>
            <a:r>
              <a:rPr lang="en-US" sz="1800" cap="none" dirty="0">
                <a:solidFill>
                  <a:schemeClr val="tx1"/>
                </a:solidFill>
              </a:rPr>
              <a:t>• </a:t>
            </a:r>
            <a:r>
              <a:rPr lang="en-US" dirty="0"/>
              <a:t>In 2021, the Nevada Legislature enacted SB 448. </a:t>
            </a:r>
          </a:p>
        </p:txBody>
      </p:sp>
      <p:pic>
        <p:nvPicPr>
          <p:cNvPr id="5" name="Content Placeholder 4">
            <a:extLst>
              <a:ext uri="{FF2B5EF4-FFF2-40B4-BE49-F238E27FC236}">
                <a16:creationId xmlns:a16="http://schemas.microsoft.com/office/drawing/2014/main" id="{67B5E2B7-F214-D845-5DE7-D43DF955F051}"/>
              </a:ext>
            </a:extLst>
          </p:cNvPr>
          <p:cNvPicPr>
            <a:picLocks noChangeAspect="1"/>
          </p:cNvPicPr>
          <p:nvPr/>
        </p:nvPicPr>
        <p:blipFill rotWithShape="1">
          <a:blip r:embed="rId3">
            <a:extLst>
              <a:ext uri="{28A0092B-C50C-407E-A947-70E740481C1C}">
                <a14:useLocalDpi xmlns:a14="http://schemas.microsoft.com/office/drawing/2010/main" val="0"/>
              </a:ext>
            </a:extLst>
          </a:blip>
          <a:srcRect l="19907" r="920"/>
          <a:stretch/>
        </p:blipFill>
        <p:spPr>
          <a:xfrm>
            <a:off x="10513384" y="-617819"/>
            <a:ext cx="2139276" cy="2087316"/>
          </a:xfrm>
          <a:prstGeom prst="rect">
            <a:avLst/>
          </a:prstGeom>
        </p:spPr>
      </p:pic>
    </p:spTree>
    <p:extLst>
      <p:ext uri="{BB962C8B-B14F-4D97-AF65-F5344CB8AC3E}">
        <p14:creationId xmlns:p14="http://schemas.microsoft.com/office/powerpoint/2010/main" val="2225637236"/>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6E9BDFB663E740BC6DF85F011DB544" ma:contentTypeVersion="14" ma:contentTypeDescription="Create a new document." ma:contentTypeScope="" ma:versionID="1bc4e50b4942f5144f9aecd26b6ed392">
  <xsd:schema xmlns:xsd="http://www.w3.org/2001/XMLSchema" xmlns:xs="http://www.w3.org/2001/XMLSchema" xmlns:p="http://schemas.microsoft.com/office/2006/metadata/properties" xmlns:ns3="93b4c368-a81b-40ff-9257-19d32240db9c" xmlns:ns4="8f84eab8-4124-4626-8ce8-399cb9e814c2" targetNamespace="http://schemas.microsoft.com/office/2006/metadata/properties" ma:root="true" ma:fieldsID="82453f07ef79afc13b5ce395988ef474" ns3:_="" ns4:_="">
    <xsd:import namespace="93b4c368-a81b-40ff-9257-19d32240db9c"/>
    <xsd:import namespace="8f84eab8-4124-4626-8ce8-399cb9e814c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ObjectDetectorVersions" minOccurs="0"/>
                <xsd:element ref="ns4:MediaServiceSearchProperties" minOccurs="0"/>
                <xsd:element ref="ns4:MediaServiceDateTaken" minOccurs="0"/>
                <xsd:element ref="ns4:MediaServiceSystem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b4c368-a81b-40ff-9257-19d32240db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84eab8-4124-4626-8ce8-399cb9e814c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f84eab8-4124-4626-8ce8-399cb9e814c2" xsi:nil="true"/>
  </documentManagement>
</p:properties>
</file>

<file path=customXml/itemProps1.xml><?xml version="1.0" encoding="utf-8"?>
<ds:datastoreItem xmlns:ds="http://schemas.openxmlformats.org/officeDocument/2006/customXml" ds:itemID="{FCBFEF41-BB2C-48D7-8409-6ECC4A9568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b4c368-a81b-40ff-9257-19d32240db9c"/>
    <ds:schemaRef ds:uri="8f84eab8-4124-4626-8ce8-399cb9e81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36CB81-A037-44A8-88EB-C0C0F17FD4B1}">
  <ds:schemaRefs>
    <ds:schemaRef ds:uri="http://schemas.microsoft.com/sharepoint/v3/contenttype/forms"/>
  </ds:schemaRefs>
</ds:datastoreItem>
</file>

<file path=customXml/itemProps3.xml><?xml version="1.0" encoding="utf-8"?>
<ds:datastoreItem xmlns:ds="http://schemas.openxmlformats.org/officeDocument/2006/customXml" ds:itemID="{57FF477C-132F-44F8-8C56-EBFF95FAF97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f84eab8-4124-4626-8ce8-399cb9e814c2"/>
    <ds:schemaRef ds:uri="http://purl.org/dc/elements/1.1/"/>
    <ds:schemaRef ds:uri="http://schemas.microsoft.com/office/2006/metadata/properties"/>
    <ds:schemaRef ds:uri="93b4c368-a81b-40ff-9257-19d32240db9c"/>
    <ds:schemaRef ds:uri="http://www.w3.org/XML/1998/namespac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Shoji design</Template>
  <TotalTime>398</TotalTime>
  <Words>1422</Words>
  <Application>Microsoft Office PowerPoint</Application>
  <PresentationFormat>Widescreen</PresentationFormat>
  <Paragraphs>129</Paragraphs>
  <Slides>20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Meiryo</vt:lpstr>
      <vt:lpstr>Calibri</vt:lpstr>
      <vt:lpstr>Corbel</vt:lpstr>
      <vt:lpstr>Wingdings</vt:lpstr>
      <vt:lpstr>ShojiVTI</vt:lpstr>
      <vt:lpstr>Regulatory Review of Nevada’s Participation in a Regional Energy Market</vt:lpstr>
      <vt:lpstr>Agenda </vt:lpstr>
      <vt:lpstr>• Energy markets are auctions that are used to coordinate the production of electricity on a day-to-day basis.   • In an energy market, electric suppliers offer to sell the electricity that their power plants generate for a particular bid price, while load-serving entities (the demand side) bid for that electricity to meet their customers’ energy demand.    • Supply side quantities and bids are ordered in ascending order of offer price.   • The market “clears” when the amount of electricity offered matches the amount demanded, and generators receive this market price per megawatt hour of power generated.</vt:lpstr>
      <vt:lpstr>PowerPoint Presentation</vt:lpstr>
      <vt:lpstr>PowerPoint Presentation</vt:lpstr>
      <vt:lpstr>PowerPoint Presentation</vt:lpstr>
      <vt:lpstr>Regional Transmission Organizations (RTO)</vt:lpstr>
      <vt:lpstr>Commission  Jurisdiction and History</vt:lpstr>
      <vt:lpstr>Senate Bill 448 / NRS 704.79886</vt:lpstr>
      <vt:lpstr>A Nevada electric utility may request authority from the Commission to join a Day Ahead Market AND/OR an RTO</vt:lpstr>
      <vt:lpstr>PowerPoint Presentation</vt:lpstr>
      <vt:lpstr>Investigation regarding regional market activities in the western interconnection relevant to Nevada utilities’ obligations pursuant to NRS Chapter 704.</vt:lpstr>
      <vt:lpstr>The Commission’s Investigatory Docket  Docket No. 23-10019</vt:lpstr>
      <vt:lpstr>Order Adopting the Report dated: June 21, 2024</vt:lpstr>
      <vt:lpstr>The Report – Topics That Will Form the Framework of an Application</vt:lpstr>
      <vt:lpstr>The Report (Continued)</vt:lpstr>
      <vt:lpstr>The Report (Continued – Part 2)</vt:lpstr>
      <vt:lpstr>NV Energy may file an application with the Commission later this year to request authority to join a DAM</vt:lpstr>
      <vt:lpstr>The Commission will continue its investigation into regional energy markets</vt:lpstr>
      <vt:lpstr>Thank you!  www.puc.nv.gov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review of Nevada’s participation in a regional energy market</dc:title>
  <dc:creator>Tammy Cordova</dc:creator>
  <cp:lastModifiedBy>Tammy Cordova</cp:lastModifiedBy>
  <cp:revision>12</cp:revision>
  <dcterms:created xsi:type="dcterms:W3CDTF">2024-06-18T23:40:00Z</dcterms:created>
  <dcterms:modified xsi:type="dcterms:W3CDTF">2024-06-20T23:07:57Z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0x010100116E9BDFB663E740BC6DF85F011DB544</vt:lpwstr>
  </property>
  <property fmtid="{D5CDD505-2E9C-101B-9397-08002B2CF9AE}" pid="3" name="MediaServiceImageTags">
    <vt:lpwstr/>
  </property>
</Properties>
</file>