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84" r:id="rId4"/>
    <p:sldId id="285" r:id="rId5"/>
    <p:sldId id="286" r:id="rId6"/>
    <p:sldId id="287" r:id="rId7"/>
    <p:sldId id="288" r:id="rId8"/>
    <p:sldId id="289" r:id="rId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AD7D41-2773-428D-82D8-8CA29BECAB1D}">
          <p14:sldIdLst>
            <p14:sldId id="256"/>
            <p14:sldId id="257"/>
            <p14:sldId id="284"/>
            <p14:sldId id="285"/>
            <p14:sldId id="286"/>
            <p14:sldId id="287"/>
            <p14:sldId id="288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1950" autoAdjust="0"/>
  </p:normalViewPr>
  <p:slideViewPr>
    <p:cSldViewPr snapToGrid="0">
      <p:cViewPr varScale="1">
        <p:scale>
          <a:sx n="102" d="100"/>
          <a:sy n="102" d="100"/>
        </p:scale>
        <p:origin x="6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4"/>
    </p:cViewPr>
  </p:sorterViewPr>
  <p:notesViewPr>
    <p:cSldViewPr snapToGrid="0">
      <p:cViewPr varScale="1">
        <p:scale>
          <a:sx n="84" d="100"/>
          <a:sy n="84" d="100"/>
        </p:scale>
        <p:origin x="39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43343" cy="467071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2"/>
            <a:ext cx="3043343" cy="467071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6DA583BA-8C59-47A2-AE79-F2C45DAB3E5F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5"/>
            <a:ext cx="5618480" cy="3665459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0"/>
            <a:ext cx="3043343" cy="46707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B76A4F5A-259E-4225-A7D6-9142F57237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70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69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2310" y="4480005"/>
            <a:ext cx="5618480" cy="61076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03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471A5-571A-BA90-BD44-6DD102778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920F25-8BBB-9289-F933-AC87D93B9B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741EBC-D784-DF8E-5888-26715BC5C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310" y="4480005"/>
            <a:ext cx="5618480" cy="61076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C39A4-9BC7-8526-FF20-2F00FC38B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30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4DA-DC78-128C-B3A3-D544602A9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587201-D56B-DC6D-68D0-9303E092C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9633C-B2F8-DF21-A839-B46994398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310" y="4480005"/>
            <a:ext cx="5618480" cy="61076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6A5DB-A271-BBBC-B49F-093F5999E4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327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05265-F812-4CAD-4D3A-77B1CC24B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729907-35F7-3C93-D3A5-1135096126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7BCCF-4FB6-087E-AB51-9C07128C9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310" y="4480005"/>
            <a:ext cx="5618480" cy="61076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3F0E3-F0D3-4B89-495D-D3CB948B52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22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5DA8C-E4BD-75F5-F07F-6D248B521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EEFC3-D2ED-0F79-4129-F256984C3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A62D4D-5614-3525-D671-25C65BB3A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310" y="4480005"/>
            <a:ext cx="5618480" cy="61076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2BBAA-8F01-80D9-0ED6-D02CF7F2E3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15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232AD-0403-460E-123D-FB501BCD5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BD5205-F768-0B5A-DA07-900CDDA83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743BAB-256B-CF1B-6D27-4347B836F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310" y="4480005"/>
            <a:ext cx="5618480" cy="61076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0D52E-1177-6A22-CC2A-B54F78B9BD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43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E6455-3E66-AB31-20F0-A16443AB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BD218-7600-C7A3-761E-EB90D2E28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8B456-8C2A-7016-72F0-4D6CE295F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2AFE8-7089-1D33-205A-3EF1A9ACA9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4F5A-259E-4225-A7D6-9142F572377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0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8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6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6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70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77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25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66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06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3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94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55CEE84-E06B-4A87-A42D-56375A7C57A9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CD4AA4F-E0A1-4DC7-9FC8-E35D132B30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40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051" y="1048512"/>
            <a:ext cx="10058401" cy="211168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NV Energy’s Integrated Resource Plan (IRP) Transmission Overview </a:t>
            </a:r>
            <a:br>
              <a:rPr lang="en-US" sz="4800" dirty="0"/>
            </a:br>
            <a:r>
              <a:rPr lang="en-US" sz="4800" dirty="0"/>
              <a:t>(Docket No. 26-05007)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160192"/>
            <a:ext cx="10058400" cy="2592908"/>
          </a:xfrm>
        </p:spPr>
        <p:txBody>
          <a:bodyPr>
            <a:normAutofit/>
          </a:bodyPr>
          <a:lstStyle/>
          <a:p>
            <a:r>
              <a:rPr lang="en-US" sz="2000" dirty="0"/>
              <a:t>August 25, 2026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Regional Transmission Coordination Task Force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Paul Maguire, engineering manager PUCN Staff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Gary Cameron, Regulatory Engineer PUCN Staff </a:t>
            </a:r>
          </a:p>
        </p:txBody>
      </p:sp>
      <p:pic>
        <p:nvPicPr>
          <p:cNvPr id="1026" name="Picture 2" descr="PUCN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886" y="5190673"/>
            <a:ext cx="2463114" cy="123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8CFF94-73A6-34FB-2E49-EF8D597E1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01633"/>
            <a:ext cx="1897255" cy="101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11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Transmission Components of the IRP </a:t>
            </a:r>
            <a:r>
              <a:rPr lang="en-US" sz="44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1845734"/>
            <a:ext cx="9875520" cy="3515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essentially five (5) main transmission components to the IRP: </a:t>
            </a:r>
          </a:p>
          <a:p>
            <a:pPr lvl="1"/>
            <a:r>
              <a:rPr lang="en-US" sz="2000" dirty="0"/>
              <a:t>Updates on Previously Approved Projects (mainly the 500 KV Greenlink Project) </a:t>
            </a:r>
          </a:p>
          <a:p>
            <a:pPr lvl="1"/>
            <a:r>
              <a:rPr lang="en-US" sz="2000" dirty="0"/>
              <a:t>New Transmission Projects to connect the 21+ new renewable energy and battery storage projects (approx. 10 GW combined)</a:t>
            </a:r>
          </a:p>
          <a:p>
            <a:pPr lvl="1"/>
            <a:r>
              <a:rPr lang="en-US" sz="2000" dirty="0"/>
              <a:t>New Transmission Projects to connect the 1200 to 1500 MW of new conventional natural gas peaking generation at the existing Ft. Churchill Power Station (Yerington, NV)</a:t>
            </a:r>
          </a:p>
          <a:p>
            <a:pPr lvl="1"/>
            <a:r>
              <a:rPr lang="en-US" sz="2000" dirty="0"/>
              <a:t>New Transmission Projects for reliability and North American Electric Reliability Corporation (NERC) compliance </a:t>
            </a:r>
          </a:p>
          <a:p>
            <a:pPr lvl="1"/>
            <a:r>
              <a:rPr lang="en-US" sz="2000" dirty="0"/>
              <a:t>New Transmission and High Voltage Distribution Projects to connect large load customer requests </a:t>
            </a:r>
          </a:p>
          <a:p>
            <a:pPr marL="384048" lvl="2" indent="0">
              <a:buNone/>
            </a:pPr>
            <a:endParaRPr lang="en-US" sz="2000" dirty="0"/>
          </a:p>
          <a:p>
            <a:pPr marL="384048" lvl="2" indent="0">
              <a:buNone/>
            </a:pPr>
            <a:endParaRPr lang="en-US" sz="1800" dirty="0"/>
          </a:p>
          <a:p>
            <a:pPr marL="384048" lvl="2" indent="0">
              <a:buNone/>
            </a:pPr>
            <a:endParaRPr lang="en-US" sz="18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63D171-F1AD-E301-6894-25C0F0DCF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688"/>
            <a:ext cx="1897255" cy="1015709"/>
          </a:xfrm>
          <a:prstGeom prst="rect">
            <a:avLst/>
          </a:prstGeom>
        </p:spPr>
      </p:pic>
      <p:pic>
        <p:nvPicPr>
          <p:cNvPr id="6" name="Picture 2" descr="PUCN Logo">
            <a:extLst>
              <a:ext uri="{FF2B5EF4-FFF2-40B4-BE49-F238E27FC236}">
                <a16:creationId xmlns:a16="http://schemas.microsoft.com/office/drawing/2014/main" id="{795DFACC-2E08-3F53-D818-CD551A7FF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6" y="5519962"/>
            <a:ext cx="1821044" cy="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38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B411D-86FC-1017-9565-5529F7C93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C6D76-19B9-2735-074E-F5D63E1B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Previously Approved Projects</a:t>
            </a:r>
            <a:r>
              <a:rPr lang="en-US" sz="4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70CA7-727D-60D5-14DD-116885908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845734"/>
            <a:ext cx="6751732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Greenlink West, Greenlink North and Common Ties: </a:t>
            </a:r>
          </a:p>
          <a:p>
            <a:pPr lvl="1"/>
            <a:r>
              <a:rPr lang="en-US" sz="2000" dirty="0"/>
              <a:t>Greenlink West delayed till the end of 2027 </a:t>
            </a:r>
          </a:p>
          <a:p>
            <a:pPr lvl="1"/>
            <a:r>
              <a:rPr lang="en-US" sz="2000" dirty="0"/>
              <a:t>Greenlink North delayed till the end of 2028</a:t>
            </a:r>
          </a:p>
          <a:p>
            <a:pPr lvl="1"/>
            <a:r>
              <a:rPr lang="en-US" sz="2000" dirty="0"/>
              <a:t>Project cost is estimated to be between ($4.5 and $5.0 billion).  The is up from the initial estimates in 2021 of $2.1 to $2.4 billion</a:t>
            </a:r>
          </a:p>
          <a:p>
            <a:pPr lvl="1"/>
            <a:r>
              <a:rPr lang="en-US" sz="2000" dirty="0"/>
              <a:t>Both Greenlink West and Greenlink North are still not fully permitted</a:t>
            </a:r>
          </a:p>
          <a:p>
            <a:pPr marL="384048" lvl="2" indent="0">
              <a:buNone/>
            </a:pPr>
            <a:endParaRPr lang="en-US" sz="2000" dirty="0"/>
          </a:p>
          <a:p>
            <a:pPr marL="384048" lvl="2" indent="0">
              <a:buNone/>
            </a:pPr>
            <a:endParaRPr lang="en-US" sz="1800" dirty="0"/>
          </a:p>
          <a:p>
            <a:pPr marL="384048" lvl="2" indent="0">
              <a:buNone/>
            </a:pPr>
            <a:endParaRPr lang="en-US" sz="18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193777-CB22-CFCC-7168-E971E2AB5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2" y="5361239"/>
            <a:ext cx="1897255" cy="1015709"/>
          </a:xfrm>
          <a:prstGeom prst="rect">
            <a:avLst/>
          </a:prstGeom>
        </p:spPr>
      </p:pic>
      <p:pic>
        <p:nvPicPr>
          <p:cNvPr id="6" name="Picture 2" descr="PUCN Logo">
            <a:extLst>
              <a:ext uri="{FF2B5EF4-FFF2-40B4-BE49-F238E27FC236}">
                <a16:creationId xmlns:a16="http://schemas.microsoft.com/office/drawing/2014/main" id="{BDB73EC5-C939-E61F-5495-7D87E3665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6" y="5519962"/>
            <a:ext cx="1821044" cy="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96D74E-D778-47B9-AD8A-86CB596A7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666" y="1011980"/>
            <a:ext cx="3729269" cy="450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8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37138-1AC6-FF3A-3C71-C953AB13B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0296D-90A7-94EE-E051-DB12B2A42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Transmission Projects to Support 21+ New Renewable Energy Projects</a:t>
            </a:r>
            <a:r>
              <a:rPr lang="en-US" sz="4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FE0EE-EFA7-9EE0-7D5A-8B4258953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845734"/>
            <a:ext cx="6751732" cy="4023360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21+ new Renewable Projects </a:t>
            </a:r>
          </a:p>
          <a:p>
            <a:pPr lvl="2"/>
            <a:r>
              <a:rPr lang="en-US" sz="1600" dirty="0"/>
              <a:t>Solar and Batteries</a:t>
            </a:r>
          </a:p>
          <a:p>
            <a:pPr lvl="2"/>
            <a:r>
              <a:rPr lang="en-US" sz="1600" dirty="0"/>
              <a:t>Geothermal Resources </a:t>
            </a:r>
          </a:p>
          <a:p>
            <a:pPr lvl="2"/>
            <a:r>
              <a:rPr lang="en-US" sz="1600" dirty="0"/>
              <a:t>Standalone Batteries </a:t>
            </a:r>
          </a:p>
          <a:p>
            <a:pPr lvl="2"/>
            <a:r>
              <a:rPr lang="en-US" sz="1600" dirty="0"/>
              <a:t>Long Duration Storage   </a:t>
            </a:r>
            <a:endParaRPr lang="en-US" sz="2000" dirty="0"/>
          </a:p>
          <a:p>
            <a:pPr marL="201168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Transmission associated with network upgrades to allow for the connection of these projects.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Total estimated transmission costs </a:t>
            </a:r>
            <a:r>
              <a:rPr lang="en-US" sz="2000" b="1" u="sng" dirty="0"/>
              <a:t>$416 million  </a:t>
            </a:r>
          </a:p>
          <a:p>
            <a:pPr marL="384048" lvl="2" indent="0">
              <a:buNone/>
            </a:pPr>
            <a:endParaRPr lang="en-US" sz="2000" dirty="0"/>
          </a:p>
          <a:p>
            <a:pPr marL="384048" lvl="2" indent="0">
              <a:buNone/>
            </a:pPr>
            <a:endParaRPr lang="en-US" sz="1800" dirty="0"/>
          </a:p>
          <a:p>
            <a:pPr marL="384048" lvl="2" indent="0">
              <a:buNone/>
            </a:pPr>
            <a:endParaRPr lang="en-US" sz="18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C67A3-89D9-DB76-E9F1-D2AE5DAFF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2291"/>
            <a:ext cx="1897255" cy="1015709"/>
          </a:xfrm>
          <a:prstGeom prst="rect">
            <a:avLst/>
          </a:prstGeom>
        </p:spPr>
      </p:pic>
      <p:pic>
        <p:nvPicPr>
          <p:cNvPr id="6" name="Picture 2" descr="PUCN Logo">
            <a:extLst>
              <a:ext uri="{FF2B5EF4-FFF2-40B4-BE49-F238E27FC236}">
                <a16:creationId xmlns:a16="http://schemas.microsoft.com/office/drawing/2014/main" id="{A4DBAFE6-93AC-D0EE-A4D6-B3C8D1D8F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6" y="5656385"/>
            <a:ext cx="1821044" cy="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67C5A0-EB75-E35D-00AE-6329269E86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1892" y="1977081"/>
            <a:ext cx="3810117" cy="314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32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EF6B5-81BD-DC0B-F172-84F3935B1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5A4A-9D82-3CDF-0F80-F2CB770A7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0" y="286603"/>
            <a:ext cx="10204210" cy="1450757"/>
          </a:xfrm>
        </p:spPr>
        <p:txBody>
          <a:bodyPr>
            <a:normAutofit fontScale="90000"/>
          </a:bodyPr>
          <a:lstStyle/>
          <a:p>
            <a:r>
              <a:rPr lang="en-US" dirty="0"/>
              <a:t>Transmission Projects to connect 1200 to 1500 MW of New Conventional Peaking Generation </a:t>
            </a:r>
            <a:r>
              <a:rPr lang="en-US" sz="4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800B4-D39B-C92B-B04D-B2D9E1375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845734"/>
            <a:ext cx="5926319" cy="4023360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1200 MW to 1500 MW of projects proposed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Natural gas fired simple cycle generation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Located at the existing Ft Churchill Power Station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Total estimated transmission costs </a:t>
            </a:r>
            <a:r>
              <a:rPr lang="en-US" sz="2000" b="1" u="sng" dirty="0"/>
              <a:t>$485 million  </a:t>
            </a:r>
          </a:p>
          <a:p>
            <a:pPr marL="384048" lvl="2" indent="0">
              <a:buNone/>
            </a:pPr>
            <a:endParaRPr lang="en-US" sz="2000" dirty="0"/>
          </a:p>
          <a:p>
            <a:pPr marL="384048" lvl="2" indent="0">
              <a:buNone/>
            </a:pPr>
            <a:endParaRPr lang="en-US" sz="1800" dirty="0"/>
          </a:p>
          <a:p>
            <a:pPr marL="384048" lvl="2" indent="0">
              <a:buNone/>
            </a:pPr>
            <a:endParaRPr lang="en-US" sz="18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D01FCB-CB61-C4A8-39AC-60760AC88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2291"/>
            <a:ext cx="1897255" cy="1015709"/>
          </a:xfrm>
          <a:prstGeom prst="rect">
            <a:avLst/>
          </a:prstGeom>
        </p:spPr>
      </p:pic>
      <p:pic>
        <p:nvPicPr>
          <p:cNvPr id="6" name="Picture 2" descr="PUCN Logo">
            <a:extLst>
              <a:ext uri="{FF2B5EF4-FFF2-40B4-BE49-F238E27FC236}">
                <a16:creationId xmlns:a16="http://schemas.microsoft.com/office/drawing/2014/main" id="{88330677-DD6A-2445-91A1-85252F312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6" y="5656385"/>
            <a:ext cx="1821044" cy="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7BADD8-2194-A0F3-74C6-3A91E6B8B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6479" y="1845734"/>
            <a:ext cx="4896533" cy="360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29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1570-77FF-3DDE-9C4F-0ADB9C9CE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33BBD-5CF0-27E3-5D77-CF2B83223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0" y="286603"/>
            <a:ext cx="10204210" cy="1450757"/>
          </a:xfrm>
        </p:spPr>
        <p:txBody>
          <a:bodyPr>
            <a:normAutofit/>
          </a:bodyPr>
          <a:lstStyle/>
          <a:p>
            <a:r>
              <a:rPr lang="en-US" dirty="0"/>
              <a:t>Transmission Projects for Reliability and NERC Compliance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964C-8029-4EFA-6846-FB03CABFB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845734"/>
            <a:ext cx="6751732" cy="4023360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Approximately five (5) projects outlined 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Total estimated transmission costs </a:t>
            </a:r>
            <a:r>
              <a:rPr lang="en-US" sz="2000" b="1" u="sng" dirty="0"/>
              <a:t>$140 million  </a:t>
            </a:r>
          </a:p>
          <a:p>
            <a:pPr marL="384048" lvl="2" indent="0">
              <a:buNone/>
            </a:pPr>
            <a:endParaRPr lang="en-US" sz="2000" dirty="0"/>
          </a:p>
          <a:p>
            <a:pPr marL="384048" lvl="2" indent="0">
              <a:buNone/>
            </a:pPr>
            <a:endParaRPr lang="en-US" sz="1800" dirty="0"/>
          </a:p>
          <a:p>
            <a:pPr marL="384048" lvl="2" indent="0">
              <a:buNone/>
            </a:pPr>
            <a:endParaRPr lang="en-US" sz="18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2897E4-95EF-EB6A-EAF2-1E1D5A695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2291"/>
            <a:ext cx="1897255" cy="1015709"/>
          </a:xfrm>
          <a:prstGeom prst="rect">
            <a:avLst/>
          </a:prstGeom>
        </p:spPr>
      </p:pic>
      <p:pic>
        <p:nvPicPr>
          <p:cNvPr id="6" name="Picture 2" descr="PUCN Logo">
            <a:extLst>
              <a:ext uri="{FF2B5EF4-FFF2-40B4-BE49-F238E27FC236}">
                <a16:creationId xmlns:a16="http://schemas.microsoft.com/office/drawing/2014/main" id="{C1BC35EF-28DC-8C34-A5E5-E33936594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6" y="5656385"/>
            <a:ext cx="1821044" cy="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56F776-6347-0FCA-34A7-C2D707471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8616" y="1845734"/>
            <a:ext cx="3086531" cy="22190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C5FD99-6588-986D-6BBF-DCD918B18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2956" y="3141171"/>
            <a:ext cx="5596128" cy="270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081BD-A30B-5B9D-CFBE-581993ADD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E1B9-4A0B-8C04-8DA3-A8BC7996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0" y="286603"/>
            <a:ext cx="10204210" cy="1450757"/>
          </a:xfrm>
        </p:spPr>
        <p:txBody>
          <a:bodyPr>
            <a:normAutofit fontScale="90000"/>
          </a:bodyPr>
          <a:lstStyle/>
          <a:p>
            <a:r>
              <a:rPr lang="en-US" dirty="0"/>
              <a:t>Transmission and High Voltage Distribution Projects to connect large load customer.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E82D2-2F91-5779-9799-18F444542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1" y="1845734"/>
            <a:ext cx="5775548" cy="4023360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Approximately 17 total projects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Located in both Northern and Southern Nevada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Total estimated costs </a:t>
            </a:r>
            <a:r>
              <a:rPr lang="en-US" sz="2000" b="1" u="sng" dirty="0"/>
              <a:t>$1.9 billion  </a:t>
            </a:r>
          </a:p>
          <a:p>
            <a:pPr marL="384048" lvl="2" indent="0">
              <a:buNone/>
            </a:pPr>
            <a:endParaRPr lang="en-US" sz="2000" dirty="0"/>
          </a:p>
          <a:p>
            <a:pPr marL="384048" lvl="2" indent="0">
              <a:buNone/>
            </a:pPr>
            <a:endParaRPr lang="en-US" sz="1800" dirty="0"/>
          </a:p>
          <a:p>
            <a:pPr marL="384048" lvl="2" indent="0">
              <a:buNone/>
            </a:pPr>
            <a:endParaRPr lang="en-US" sz="18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7802A2-56B6-4193-D71A-826D0E7F0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2291"/>
            <a:ext cx="1897255" cy="1015709"/>
          </a:xfrm>
          <a:prstGeom prst="rect">
            <a:avLst/>
          </a:prstGeom>
        </p:spPr>
      </p:pic>
      <p:pic>
        <p:nvPicPr>
          <p:cNvPr id="6" name="Picture 2" descr="PUCN Logo">
            <a:extLst>
              <a:ext uri="{FF2B5EF4-FFF2-40B4-BE49-F238E27FC236}">
                <a16:creationId xmlns:a16="http://schemas.microsoft.com/office/drawing/2014/main" id="{7517EB88-ED22-2AED-74D2-64B6C254C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6" y="5656385"/>
            <a:ext cx="1821044" cy="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F8FDA0-6E1C-5FEB-B367-960CF1DD8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708" y="1809523"/>
            <a:ext cx="5136292" cy="360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4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C2577-0CAE-FF00-04C9-440783468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A8D27-675C-5088-D0D3-D7556A99D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048512"/>
            <a:ext cx="10058401" cy="2670872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Questions?</a:t>
            </a:r>
          </a:p>
        </p:txBody>
      </p:sp>
      <p:pic>
        <p:nvPicPr>
          <p:cNvPr id="1026" name="Picture 2" descr="PUCN Logo">
            <a:extLst>
              <a:ext uri="{FF2B5EF4-FFF2-40B4-BE49-F238E27FC236}">
                <a16:creationId xmlns:a16="http://schemas.microsoft.com/office/drawing/2014/main" id="{24C7F0BF-3DE9-81CC-169D-ADC57FA9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740" y="5598620"/>
            <a:ext cx="2463114" cy="123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618CB-82D2-CDBD-D02D-FA99AA3F8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42291"/>
            <a:ext cx="1897255" cy="101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1310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6779</TotalTime>
  <Words>370</Words>
  <Application>Microsoft Office PowerPoint</Application>
  <PresentationFormat>Widescreen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Times New Roman</vt:lpstr>
      <vt:lpstr>Retrospect</vt:lpstr>
      <vt:lpstr>NV Energy’s Integrated Resource Plan (IRP) Transmission Overview  (Docket No. 26-05007) </vt:lpstr>
      <vt:lpstr>Transmission Components of the IRP  </vt:lpstr>
      <vt:lpstr>Previously Approved Projects </vt:lpstr>
      <vt:lpstr>New Transmission Projects to Support 21+ New Renewable Energy Projects </vt:lpstr>
      <vt:lpstr>Transmission Projects to connect 1200 to 1500 MW of New Conventional Peaking Generation  </vt:lpstr>
      <vt:lpstr>Transmission Projects for Reliability and NERC Compliance </vt:lpstr>
      <vt:lpstr>Transmission and High Voltage Distribution Projects to connect large load customer. 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Williamson</dc:creator>
  <cp:lastModifiedBy>Tammy Cordova</cp:lastModifiedBy>
  <cp:revision>111</cp:revision>
  <cp:lastPrinted>2023-02-06T19:35:08Z</cp:lastPrinted>
  <dcterms:created xsi:type="dcterms:W3CDTF">2019-10-28T20:29:58Z</dcterms:created>
  <dcterms:modified xsi:type="dcterms:W3CDTF">2026-08-25T00:40:38Z</dcterms:modified>
</cp:coreProperties>
</file>