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8" r:id="rId3"/>
    <p:sldId id="262" r:id="rId4"/>
    <p:sldId id="261" r:id="rId5"/>
    <p:sldId id="260" r:id="rId6"/>
    <p:sldId id="263" r:id="rId7"/>
    <p:sldId id="278" r:id="rId8"/>
    <p:sldId id="259" r:id="rId9"/>
    <p:sldId id="267" r:id="rId10"/>
    <p:sldId id="268" r:id="rId11"/>
    <p:sldId id="269" r:id="rId12"/>
    <p:sldId id="270" r:id="rId13"/>
    <p:sldId id="271" r:id="rId14"/>
    <p:sldId id="272" r:id="rId15"/>
    <p:sldId id="273" r:id="rId16"/>
    <p:sldId id="274" r:id="rId17"/>
    <p:sldId id="276" r:id="rId18"/>
    <p:sldId id="277" r:id="rId19"/>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7A11"/>
    <a:srgbClr val="FFFFFF"/>
    <a:srgbClr val="FCD5B5"/>
    <a:srgbClr val="74B03C"/>
    <a:srgbClr val="10B03C"/>
    <a:srgbClr val="383B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380BED-75DC-4411-84F5-D8EC8255F4BB}" v="24" dt="2026-08-25T00:17:47.1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82" autoAdjust="0"/>
    <p:restoredTop sz="87517" autoAdjust="0"/>
  </p:normalViewPr>
  <p:slideViewPr>
    <p:cSldViewPr>
      <p:cViewPr varScale="1">
        <p:scale>
          <a:sx n="97" d="100"/>
          <a:sy n="97" d="100"/>
        </p:scale>
        <p:origin x="1890"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mmy Cordova" userId="d9ee6ae2-e4cb-4a99-abe7-d462703035d9" providerId="ADAL" clId="{53A2DD87-6A92-44BF-A073-A9EC96009115}"/>
    <pc:docChg chg="custSel addSld delSld modSld">
      <pc:chgData name="Tammy Cordova" userId="d9ee6ae2-e4cb-4a99-abe7-d462703035d9" providerId="ADAL" clId="{53A2DD87-6A92-44BF-A073-A9EC96009115}" dt="2026-08-25T00:36:25.708" v="3610" actId="20577"/>
      <pc:docMkLst>
        <pc:docMk/>
      </pc:docMkLst>
      <pc:sldChg chg="addSp modSp mod">
        <pc:chgData name="Tammy Cordova" userId="d9ee6ae2-e4cb-4a99-abe7-d462703035d9" providerId="ADAL" clId="{53A2DD87-6A92-44BF-A073-A9EC96009115}" dt="2026-08-24T23:39:03.802" v="2557" actId="1076"/>
        <pc:sldMkLst>
          <pc:docMk/>
          <pc:sldMk cId="0" sldId="258"/>
        </pc:sldMkLst>
        <pc:spChg chg="mod">
          <ac:chgData name="Tammy Cordova" userId="d9ee6ae2-e4cb-4a99-abe7-d462703035d9" providerId="ADAL" clId="{53A2DD87-6A92-44BF-A073-A9EC96009115}" dt="2026-08-24T23:38:48.313" v="2554" actId="1076"/>
          <ac:spMkLst>
            <pc:docMk/>
            <pc:sldMk cId="0" sldId="258"/>
            <ac:spMk id="2" creationId="{00000000-0000-0000-0000-000000000000}"/>
          </ac:spMkLst>
        </pc:spChg>
        <pc:picChg chg="add mod">
          <ac:chgData name="Tammy Cordova" userId="d9ee6ae2-e4cb-4a99-abe7-d462703035d9" providerId="ADAL" clId="{53A2DD87-6A92-44BF-A073-A9EC96009115}" dt="2026-08-24T23:39:03.802" v="2557" actId="1076"/>
          <ac:picMkLst>
            <pc:docMk/>
            <pc:sldMk cId="0" sldId="258"/>
            <ac:picMk id="5" creationId="{009C3B9E-3D78-1208-C667-ECB6DCC1DEDA}"/>
          </ac:picMkLst>
        </pc:picChg>
      </pc:sldChg>
      <pc:sldChg chg="addSp modSp mod">
        <pc:chgData name="Tammy Cordova" userId="d9ee6ae2-e4cb-4a99-abe7-d462703035d9" providerId="ADAL" clId="{53A2DD87-6A92-44BF-A073-A9EC96009115}" dt="2026-08-25T00:12:46.368" v="2616" actId="1076"/>
        <pc:sldMkLst>
          <pc:docMk/>
          <pc:sldMk cId="3843342338" sldId="259"/>
        </pc:sldMkLst>
        <pc:spChg chg="mod">
          <ac:chgData name="Tammy Cordova" userId="d9ee6ae2-e4cb-4a99-abe7-d462703035d9" providerId="ADAL" clId="{53A2DD87-6A92-44BF-A073-A9EC96009115}" dt="2026-08-24T22:22:48.134" v="104" actId="20577"/>
          <ac:spMkLst>
            <pc:docMk/>
            <pc:sldMk cId="3843342338" sldId="259"/>
            <ac:spMk id="3" creationId="{3FDA6B2C-94CC-0700-4D5B-55D5E5AEA6A8}"/>
          </ac:spMkLst>
        </pc:spChg>
        <pc:picChg chg="add mod">
          <ac:chgData name="Tammy Cordova" userId="d9ee6ae2-e4cb-4a99-abe7-d462703035d9" providerId="ADAL" clId="{53A2DD87-6A92-44BF-A073-A9EC96009115}" dt="2026-08-24T23:39:48.511" v="2567" actId="1076"/>
          <ac:picMkLst>
            <pc:docMk/>
            <pc:sldMk cId="3843342338" sldId="259"/>
            <ac:picMk id="5" creationId="{C4F3C29C-6696-3472-4801-01B186B89678}"/>
          </ac:picMkLst>
        </pc:picChg>
        <pc:picChg chg="add mod">
          <ac:chgData name="Tammy Cordova" userId="d9ee6ae2-e4cb-4a99-abe7-d462703035d9" providerId="ADAL" clId="{53A2DD87-6A92-44BF-A073-A9EC96009115}" dt="2026-08-25T00:12:46.368" v="2616" actId="1076"/>
          <ac:picMkLst>
            <pc:docMk/>
            <pc:sldMk cId="3843342338" sldId="259"/>
            <ac:picMk id="7" creationId="{C73AEFA7-B948-68B1-4B16-042DABF40ABC}"/>
          </ac:picMkLst>
        </pc:picChg>
      </pc:sldChg>
      <pc:sldChg chg="addSp modSp mod">
        <pc:chgData name="Tammy Cordova" userId="d9ee6ae2-e4cb-4a99-abe7-d462703035d9" providerId="ADAL" clId="{53A2DD87-6A92-44BF-A073-A9EC96009115}" dt="2026-08-25T00:34:47.378" v="3609" actId="20577"/>
        <pc:sldMkLst>
          <pc:docMk/>
          <pc:sldMk cId="1511174215" sldId="260"/>
        </pc:sldMkLst>
        <pc:spChg chg="mod">
          <ac:chgData name="Tammy Cordova" userId="d9ee6ae2-e4cb-4a99-abe7-d462703035d9" providerId="ADAL" clId="{53A2DD87-6A92-44BF-A073-A9EC96009115}" dt="2026-08-25T00:34:47.378" v="3609" actId="20577"/>
          <ac:spMkLst>
            <pc:docMk/>
            <pc:sldMk cId="1511174215" sldId="260"/>
            <ac:spMk id="4" creationId="{7C2A0FB6-7BA7-B093-C57A-683727787E33}"/>
          </ac:spMkLst>
        </pc:spChg>
        <pc:picChg chg="add mod">
          <ac:chgData name="Tammy Cordova" userId="d9ee6ae2-e4cb-4a99-abe7-d462703035d9" providerId="ADAL" clId="{53A2DD87-6A92-44BF-A073-A9EC96009115}" dt="2026-08-24T23:39:32.680" v="2563" actId="1076"/>
          <ac:picMkLst>
            <pc:docMk/>
            <pc:sldMk cId="1511174215" sldId="260"/>
            <ac:picMk id="6" creationId="{AC0C2584-52FA-ACE4-57E8-9EBC78148887}"/>
          </ac:picMkLst>
        </pc:picChg>
        <pc:picChg chg="add mod">
          <ac:chgData name="Tammy Cordova" userId="d9ee6ae2-e4cb-4a99-abe7-d462703035d9" providerId="ADAL" clId="{53A2DD87-6A92-44BF-A073-A9EC96009115}" dt="2026-08-25T00:06:37.445" v="2595" actId="1076"/>
          <ac:picMkLst>
            <pc:docMk/>
            <pc:sldMk cId="1511174215" sldId="260"/>
            <ac:picMk id="8" creationId="{7277E7DC-3B21-52F4-74C7-E41F0BEF7359}"/>
          </ac:picMkLst>
        </pc:picChg>
      </pc:sldChg>
      <pc:sldChg chg="addSp modSp mod">
        <pc:chgData name="Tammy Cordova" userId="d9ee6ae2-e4cb-4a99-abe7-d462703035d9" providerId="ADAL" clId="{53A2DD87-6A92-44BF-A073-A9EC96009115}" dt="2026-08-24T23:43:26.849" v="2591" actId="1076"/>
        <pc:sldMkLst>
          <pc:docMk/>
          <pc:sldMk cId="3499211376" sldId="261"/>
        </pc:sldMkLst>
        <pc:spChg chg="mod">
          <ac:chgData name="Tammy Cordova" userId="d9ee6ae2-e4cb-4a99-abe7-d462703035d9" providerId="ADAL" clId="{53A2DD87-6A92-44BF-A073-A9EC96009115}" dt="2026-08-24T23:41:41.090" v="2588" actId="20577"/>
          <ac:spMkLst>
            <pc:docMk/>
            <pc:sldMk cId="3499211376" sldId="261"/>
            <ac:spMk id="3" creationId="{2516F4B7-F146-3A47-4038-1ECD9E393194}"/>
          </ac:spMkLst>
        </pc:spChg>
        <pc:picChg chg="add mod">
          <ac:chgData name="Tammy Cordova" userId="d9ee6ae2-e4cb-4a99-abe7-d462703035d9" providerId="ADAL" clId="{53A2DD87-6A92-44BF-A073-A9EC96009115}" dt="2026-08-24T23:39:24.680" v="2561" actId="1076"/>
          <ac:picMkLst>
            <pc:docMk/>
            <pc:sldMk cId="3499211376" sldId="261"/>
            <ac:picMk id="5" creationId="{6E5BC76D-66F5-552A-314B-0D690365C077}"/>
          </ac:picMkLst>
        </pc:picChg>
        <pc:picChg chg="add mod">
          <ac:chgData name="Tammy Cordova" userId="d9ee6ae2-e4cb-4a99-abe7-d462703035d9" providerId="ADAL" clId="{53A2DD87-6A92-44BF-A073-A9EC96009115}" dt="2026-08-24T23:43:26.849" v="2591" actId="1076"/>
          <ac:picMkLst>
            <pc:docMk/>
            <pc:sldMk cId="3499211376" sldId="261"/>
            <ac:picMk id="7" creationId="{11130E49-C8E9-6E25-A801-DB6DB48274FF}"/>
          </ac:picMkLst>
        </pc:picChg>
      </pc:sldChg>
      <pc:sldChg chg="addSp modSp mod">
        <pc:chgData name="Tammy Cordova" userId="d9ee6ae2-e4cb-4a99-abe7-d462703035d9" providerId="ADAL" clId="{53A2DD87-6A92-44BF-A073-A9EC96009115}" dt="2026-08-25T00:17:56.022" v="2637" actId="14100"/>
        <pc:sldMkLst>
          <pc:docMk/>
          <pc:sldMk cId="4289122753" sldId="262"/>
        </pc:sldMkLst>
        <pc:spChg chg="mod">
          <ac:chgData name="Tammy Cordova" userId="d9ee6ae2-e4cb-4a99-abe7-d462703035d9" providerId="ADAL" clId="{53A2DD87-6A92-44BF-A073-A9EC96009115}" dt="2026-08-25T00:15:14.879" v="2622" actId="20577"/>
          <ac:spMkLst>
            <pc:docMk/>
            <pc:sldMk cId="4289122753" sldId="262"/>
            <ac:spMk id="3" creationId="{F2145ABD-913C-FF06-8F72-EEA1CB5B7251}"/>
          </ac:spMkLst>
        </pc:spChg>
        <pc:picChg chg="add mod">
          <ac:chgData name="Tammy Cordova" userId="d9ee6ae2-e4cb-4a99-abe7-d462703035d9" providerId="ADAL" clId="{53A2DD87-6A92-44BF-A073-A9EC96009115}" dt="2026-08-24T23:39:16.850" v="2559" actId="1076"/>
          <ac:picMkLst>
            <pc:docMk/>
            <pc:sldMk cId="4289122753" sldId="262"/>
            <ac:picMk id="5" creationId="{9C3EDAFD-2B03-A200-EBBF-81CD3952DFA6}"/>
          </ac:picMkLst>
        </pc:picChg>
        <pc:picChg chg="add mod">
          <ac:chgData name="Tammy Cordova" userId="d9ee6ae2-e4cb-4a99-abe7-d462703035d9" providerId="ADAL" clId="{53A2DD87-6A92-44BF-A073-A9EC96009115}" dt="2026-08-25T00:15:48.637" v="2625" actId="1076"/>
          <ac:picMkLst>
            <pc:docMk/>
            <pc:sldMk cId="4289122753" sldId="262"/>
            <ac:picMk id="7" creationId="{5177DCA5-6270-A89D-C257-8C5CE09CAD38}"/>
          </ac:picMkLst>
        </pc:picChg>
        <pc:picChg chg="add mod">
          <ac:chgData name="Tammy Cordova" userId="d9ee6ae2-e4cb-4a99-abe7-d462703035d9" providerId="ADAL" clId="{53A2DD87-6A92-44BF-A073-A9EC96009115}" dt="2026-08-25T00:16:30.269" v="2630" actId="1076"/>
          <ac:picMkLst>
            <pc:docMk/>
            <pc:sldMk cId="4289122753" sldId="262"/>
            <ac:picMk id="9" creationId="{74A16E80-4EDF-1AEF-8B2B-D396D4E4A1D9}"/>
          </ac:picMkLst>
        </pc:picChg>
        <pc:picChg chg="add mod">
          <ac:chgData name="Tammy Cordova" userId="d9ee6ae2-e4cb-4a99-abe7-d462703035d9" providerId="ADAL" clId="{53A2DD87-6A92-44BF-A073-A9EC96009115}" dt="2026-08-25T00:17:08.879" v="2633" actId="1076"/>
          <ac:picMkLst>
            <pc:docMk/>
            <pc:sldMk cId="4289122753" sldId="262"/>
            <ac:picMk id="11" creationId="{42B7CCD8-667C-EE6E-B246-4DDA6E15D221}"/>
          </ac:picMkLst>
        </pc:picChg>
        <pc:picChg chg="add mod">
          <ac:chgData name="Tammy Cordova" userId="d9ee6ae2-e4cb-4a99-abe7-d462703035d9" providerId="ADAL" clId="{53A2DD87-6A92-44BF-A073-A9EC96009115}" dt="2026-08-25T00:17:56.022" v="2637" actId="14100"/>
          <ac:picMkLst>
            <pc:docMk/>
            <pc:sldMk cId="4289122753" sldId="262"/>
            <ac:picMk id="13" creationId="{9FD2360F-897E-72E4-87F0-9D189A0EC08F}"/>
          </ac:picMkLst>
        </pc:picChg>
      </pc:sldChg>
      <pc:sldChg chg="addSp delSp modSp mod">
        <pc:chgData name="Tammy Cordova" userId="d9ee6ae2-e4cb-4a99-abe7-d462703035d9" providerId="ADAL" clId="{53A2DD87-6A92-44BF-A073-A9EC96009115}" dt="2026-08-25T00:19:06.559" v="2654" actId="20577"/>
        <pc:sldMkLst>
          <pc:docMk/>
          <pc:sldMk cId="3364289157" sldId="263"/>
        </pc:sldMkLst>
        <pc:spChg chg="mod">
          <ac:chgData name="Tammy Cordova" userId="d9ee6ae2-e4cb-4a99-abe7-d462703035d9" providerId="ADAL" clId="{53A2DD87-6A92-44BF-A073-A9EC96009115}" dt="2026-08-25T00:19:06.559" v="2654" actId="20577"/>
          <ac:spMkLst>
            <pc:docMk/>
            <pc:sldMk cId="3364289157" sldId="263"/>
            <ac:spMk id="3" creationId="{B5E3B514-3154-F763-2A64-9DF6FD4500A9}"/>
          </ac:spMkLst>
        </pc:spChg>
        <pc:picChg chg="add mod">
          <ac:chgData name="Tammy Cordova" userId="d9ee6ae2-e4cb-4a99-abe7-d462703035d9" providerId="ADAL" clId="{53A2DD87-6A92-44BF-A073-A9EC96009115}" dt="2026-08-24T23:39:40.903" v="2565" actId="1076"/>
          <ac:picMkLst>
            <pc:docMk/>
            <pc:sldMk cId="3364289157" sldId="263"/>
            <ac:picMk id="10" creationId="{68662905-E439-11B5-CB15-EE0A667C26C3}"/>
          </ac:picMkLst>
        </pc:picChg>
        <pc:picChg chg="add del mod">
          <ac:chgData name="Tammy Cordova" userId="d9ee6ae2-e4cb-4a99-abe7-d462703035d9" providerId="ADAL" clId="{53A2DD87-6A92-44BF-A073-A9EC96009115}" dt="2026-08-25T00:11:51.158" v="2612" actId="21"/>
          <ac:picMkLst>
            <pc:docMk/>
            <pc:sldMk cId="3364289157" sldId="263"/>
            <ac:picMk id="12" creationId="{5796639D-52E0-2E3B-122A-502FF61850E7}"/>
          </ac:picMkLst>
        </pc:picChg>
        <pc:picChg chg="add del">
          <ac:chgData name="Tammy Cordova" userId="d9ee6ae2-e4cb-4a99-abe7-d462703035d9" providerId="ADAL" clId="{53A2DD87-6A92-44BF-A073-A9EC96009115}" dt="2026-08-25T00:12:30.235" v="2614" actId="21"/>
          <ac:picMkLst>
            <pc:docMk/>
            <pc:sldMk cId="3364289157" sldId="263"/>
            <ac:picMk id="14" creationId="{47D428A5-1CC1-AE28-B38A-EADAE3895F31}"/>
          </ac:picMkLst>
        </pc:picChg>
      </pc:sldChg>
      <pc:sldChg chg="del">
        <pc:chgData name="Tammy Cordova" userId="d9ee6ae2-e4cb-4a99-abe7-d462703035d9" providerId="ADAL" clId="{53A2DD87-6A92-44BF-A073-A9EC96009115}" dt="2026-08-24T22:26:56.056" v="426" actId="2696"/>
        <pc:sldMkLst>
          <pc:docMk/>
          <pc:sldMk cId="653747749" sldId="264"/>
        </pc:sldMkLst>
      </pc:sldChg>
      <pc:sldChg chg="new del">
        <pc:chgData name="Tammy Cordova" userId="d9ee6ae2-e4cb-4a99-abe7-d462703035d9" providerId="ADAL" clId="{53A2DD87-6A92-44BF-A073-A9EC96009115}" dt="2026-08-24T23:37:34.819" v="2552" actId="2696"/>
        <pc:sldMkLst>
          <pc:docMk/>
          <pc:sldMk cId="589951218" sldId="265"/>
        </pc:sldMkLst>
      </pc:sldChg>
      <pc:sldChg chg="add del">
        <pc:chgData name="Tammy Cordova" userId="d9ee6ae2-e4cb-4a99-abe7-d462703035d9" providerId="ADAL" clId="{53A2DD87-6A92-44BF-A073-A9EC96009115}" dt="2026-08-24T22:26:51.950" v="425" actId="2696"/>
        <pc:sldMkLst>
          <pc:docMk/>
          <pc:sldMk cId="2197932724" sldId="266"/>
        </pc:sldMkLst>
      </pc:sldChg>
      <pc:sldChg chg="addSp delSp modSp add mod modClrScheme chgLayout">
        <pc:chgData name="Tammy Cordova" userId="d9ee6ae2-e4cb-4a99-abe7-d462703035d9" providerId="ADAL" clId="{53A2DD87-6A92-44BF-A073-A9EC96009115}" dt="2026-08-24T23:39:55.234" v="2569" actId="1076"/>
        <pc:sldMkLst>
          <pc:docMk/>
          <pc:sldMk cId="4149057912" sldId="267"/>
        </pc:sldMkLst>
        <pc:spChg chg="mod ord">
          <ac:chgData name="Tammy Cordova" userId="d9ee6ae2-e4cb-4a99-abe7-d462703035d9" providerId="ADAL" clId="{53A2DD87-6A92-44BF-A073-A9EC96009115}" dt="2026-08-24T22:24:17.333" v="173" actId="27636"/>
          <ac:spMkLst>
            <pc:docMk/>
            <pc:sldMk cId="4149057912" sldId="267"/>
            <ac:spMk id="2" creationId="{2B15EBC4-8EB0-81A3-96E1-66309280BEE2}"/>
          </ac:spMkLst>
        </pc:spChg>
        <pc:spChg chg="del mod ord">
          <ac:chgData name="Tammy Cordova" userId="d9ee6ae2-e4cb-4a99-abe7-d462703035d9" providerId="ADAL" clId="{53A2DD87-6A92-44BF-A073-A9EC96009115}" dt="2026-08-24T22:24:17.313" v="172" actId="700"/>
          <ac:spMkLst>
            <pc:docMk/>
            <pc:sldMk cId="4149057912" sldId="267"/>
            <ac:spMk id="3" creationId="{3F17667F-FD30-C069-D3B4-6A628DB5B6AF}"/>
          </ac:spMkLst>
        </pc:spChg>
        <pc:spChg chg="add mod ord">
          <ac:chgData name="Tammy Cordova" userId="d9ee6ae2-e4cb-4a99-abe7-d462703035d9" providerId="ADAL" clId="{53A2DD87-6A92-44BF-A073-A9EC96009115}" dt="2026-08-24T22:33:21.584" v="835" actId="20577"/>
          <ac:spMkLst>
            <pc:docMk/>
            <pc:sldMk cId="4149057912" sldId="267"/>
            <ac:spMk id="4" creationId="{571D95EB-D878-5CB0-49E4-3683AF99F837}"/>
          </ac:spMkLst>
        </pc:spChg>
        <pc:spChg chg="add mod ord">
          <ac:chgData name="Tammy Cordova" userId="d9ee6ae2-e4cb-4a99-abe7-d462703035d9" providerId="ADAL" clId="{53A2DD87-6A92-44BF-A073-A9EC96009115}" dt="2026-08-24T22:33:06.068" v="815" actId="14100"/>
          <ac:spMkLst>
            <pc:docMk/>
            <pc:sldMk cId="4149057912" sldId="267"/>
            <ac:spMk id="5" creationId="{75D337CC-FD9F-DA66-94CA-68BE432C408D}"/>
          </ac:spMkLst>
        </pc:spChg>
        <pc:picChg chg="add mod">
          <ac:chgData name="Tammy Cordova" userId="d9ee6ae2-e4cb-4a99-abe7-d462703035d9" providerId="ADAL" clId="{53A2DD87-6A92-44BF-A073-A9EC96009115}" dt="2026-08-24T23:39:55.234" v="2569" actId="1076"/>
          <ac:picMkLst>
            <pc:docMk/>
            <pc:sldMk cId="4149057912" sldId="267"/>
            <ac:picMk id="7" creationId="{27A6E492-D343-9720-A1D7-8F26DC0C033E}"/>
          </ac:picMkLst>
        </pc:picChg>
      </pc:sldChg>
      <pc:sldChg chg="addSp delSp modSp add mod modClrScheme chgLayout">
        <pc:chgData name="Tammy Cordova" userId="d9ee6ae2-e4cb-4a99-abe7-d462703035d9" providerId="ADAL" clId="{53A2DD87-6A92-44BF-A073-A9EC96009115}" dt="2026-08-25T00:07:51.453" v="2601" actId="1076"/>
        <pc:sldMkLst>
          <pc:docMk/>
          <pc:sldMk cId="2485574251" sldId="268"/>
        </pc:sldMkLst>
        <pc:spChg chg="mod ord">
          <ac:chgData name="Tammy Cordova" userId="d9ee6ae2-e4cb-4a99-abe7-d462703035d9" providerId="ADAL" clId="{53A2DD87-6A92-44BF-A073-A9EC96009115}" dt="2026-08-24T22:35:23.419" v="1026" actId="700"/>
          <ac:spMkLst>
            <pc:docMk/>
            <pc:sldMk cId="2485574251" sldId="268"/>
            <ac:spMk id="2" creationId="{CEFDE6DE-5E4F-B6A1-DED4-48F57807A813}"/>
          </ac:spMkLst>
        </pc:spChg>
        <pc:spChg chg="mod ord">
          <ac:chgData name="Tammy Cordova" userId="d9ee6ae2-e4cb-4a99-abe7-d462703035d9" providerId="ADAL" clId="{53A2DD87-6A92-44BF-A073-A9EC96009115}" dt="2026-08-24T22:35:23.419" v="1026" actId="700"/>
          <ac:spMkLst>
            <pc:docMk/>
            <pc:sldMk cId="2485574251" sldId="268"/>
            <ac:spMk id="4" creationId="{A86B78C4-FA45-E17F-AF5E-480D4579905A}"/>
          </ac:spMkLst>
        </pc:spChg>
        <pc:spChg chg="del">
          <ac:chgData name="Tammy Cordova" userId="d9ee6ae2-e4cb-4a99-abe7-d462703035d9" providerId="ADAL" clId="{53A2DD87-6A92-44BF-A073-A9EC96009115}" dt="2026-08-24T22:35:23.419" v="1026" actId="700"/>
          <ac:spMkLst>
            <pc:docMk/>
            <pc:sldMk cId="2485574251" sldId="268"/>
            <ac:spMk id="5" creationId="{141E3A28-F905-00EE-C5C8-4C871CF6E68E}"/>
          </ac:spMkLst>
        </pc:spChg>
        <pc:picChg chg="add mod">
          <ac:chgData name="Tammy Cordova" userId="d9ee6ae2-e4cb-4a99-abe7-d462703035d9" providerId="ADAL" clId="{53A2DD87-6A92-44BF-A073-A9EC96009115}" dt="2026-08-24T23:40:02.544" v="2571" actId="1076"/>
          <ac:picMkLst>
            <pc:docMk/>
            <pc:sldMk cId="2485574251" sldId="268"/>
            <ac:picMk id="6" creationId="{9CFFF131-4956-1E9B-CEE6-E68A14D08CC3}"/>
          </ac:picMkLst>
        </pc:picChg>
        <pc:picChg chg="add mod">
          <ac:chgData name="Tammy Cordova" userId="d9ee6ae2-e4cb-4a99-abe7-d462703035d9" providerId="ADAL" clId="{53A2DD87-6A92-44BF-A073-A9EC96009115}" dt="2026-08-25T00:07:51.453" v="2601" actId="1076"/>
          <ac:picMkLst>
            <pc:docMk/>
            <pc:sldMk cId="2485574251" sldId="268"/>
            <ac:picMk id="8" creationId="{DFA50A80-76AC-B9CA-B657-D7DD633289A9}"/>
          </ac:picMkLst>
        </pc:picChg>
      </pc:sldChg>
      <pc:sldChg chg="addSp modSp add mod">
        <pc:chgData name="Tammy Cordova" userId="d9ee6ae2-e4cb-4a99-abe7-d462703035d9" providerId="ADAL" clId="{53A2DD87-6A92-44BF-A073-A9EC96009115}" dt="2026-08-25T00:08:55.423" v="2603" actId="1076"/>
        <pc:sldMkLst>
          <pc:docMk/>
          <pc:sldMk cId="627504502" sldId="269"/>
        </pc:sldMkLst>
        <pc:spChg chg="mod">
          <ac:chgData name="Tammy Cordova" userId="d9ee6ae2-e4cb-4a99-abe7-d462703035d9" providerId="ADAL" clId="{53A2DD87-6A92-44BF-A073-A9EC96009115}" dt="2026-08-24T22:36:11.503" v="1067" actId="20577"/>
          <ac:spMkLst>
            <pc:docMk/>
            <pc:sldMk cId="627504502" sldId="269"/>
            <ac:spMk id="2" creationId="{24FD70F7-7BC6-BF99-4D6A-AA013F5FE9A8}"/>
          </ac:spMkLst>
        </pc:spChg>
        <pc:spChg chg="mod">
          <ac:chgData name="Tammy Cordova" userId="d9ee6ae2-e4cb-4a99-abe7-d462703035d9" providerId="ADAL" clId="{53A2DD87-6A92-44BF-A073-A9EC96009115}" dt="2026-08-24T22:40:24.037" v="1159" actId="255"/>
          <ac:spMkLst>
            <pc:docMk/>
            <pc:sldMk cId="627504502" sldId="269"/>
            <ac:spMk id="4" creationId="{25E195A4-043F-D30E-7D77-52B2A9FCB457}"/>
          </ac:spMkLst>
        </pc:spChg>
        <pc:picChg chg="add mod">
          <ac:chgData name="Tammy Cordova" userId="d9ee6ae2-e4cb-4a99-abe7-d462703035d9" providerId="ADAL" clId="{53A2DD87-6A92-44BF-A073-A9EC96009115}" dt="2026-08-24T23:40:12.679" v="2573" actId="1076"/>
          <ac:picMkLst>
            <pc:docMk/>
            <pc:sldMk cId="627504502" sldId="269"/>
            <ac:picMk id="5" creationId="{28C3415A-6DDD-157E-A173-E8AAE45C3DE8}"/>
          </ac:picMkLst>
        </pc:picChg>
        <pc:picChg chg="add mod">
          <ac:chgData name="Tammy Cordova" userId="d9ee6ae2-e4cb-4a99-abe7-d462703035d9" providerId="ADAL" clId="{53A2DD87-6A92-44BF-A073-A9EC96009115}" dt="2026-08-25T00:08:55.423" v="2603" actId="1076"/>
          <ac:picMkLst>
            <pc:docMk/>
            <pc:sldMk cId="627504502" sldId="269"/>
            <ac:picMk id="7" creationId="{D7752FC8-B710-0B7E-59F5-7FF471631A07}"/>
          </ac:picMkLst>
        </pc:picChg>
      </pc:sldChg>
      <pc:sldChg chg="addSp modSp add mod">
        <pc:chgData name="Tammy Cordova" userId="d9ee6ae2-e4cb-4a99-abe7-d462703035d9" providerId="ADAL" clId="{53A2DD87-6A92-44BF-A073-A9EC96009115}" dt="2026-08-24T23:40:17.680" v="2575" actId="1076"/>
        <pc:sldMkLst>
          <pc:docMk/>
          <pc:sldMk cId="3914798029" sldId="270"/>
        </pc:sldMkLst>
        <pc:spChg chg="mod">
          <ac:chgData name="Tammy Cordova" userId="d9ee6ae2-e4cb-4a99-abe7-d462703035d9" providerId="ADAL" clId="{53A2DD87-6A92-44BF-A073-A9EC96009115}" dt="2026-08-24T23:01:04.545" v="1794" actId="20577"/>
          <ac:spMkLst>
            <pc:docMk/>
            <pc:sldMk cId="3914798029" sldId="270"/>
            <ac:spMk id="4" creationId="{80F3B442-1CCC-F00F-43A8-6E9F6B93AAE8}"/>
          </ac:spMkLst>
        </pc:spChg>
        <pc:picChg chg="add mod">
          <ac:chgData name="Tammy Cordova" userId="d9ee6ae2-e4cb-4a99-abe7-d462703035d9" providerId="ADAL" clId="{53A2DD87-6A92-44BF-A073-A9EC96009115}" dt="2026-08-24T23:40:17.680" v="2575" actId="1076"/>
          <ac:picMkLst>
            <pc:docMk/>
            <pc:sldMk cId="3914798029" sldId="270"/>
            <ac:picMk id="5" creationId="{523188E7-D01E-CBF4-51B4-1387D6DE25BB}"/>
          </ac:picMkLst>
        </pc:picChg>
      </pc:sldChg>
      <pc:sldChg chg="addSp modSp add mod">
        <pc:chgData name="Tammy Cordova" userId="d9ee6ae2-e4cb-4a99-abe7-d462703035d9" providerId="ADAL" clId="{53A2DD87-6A92-44BF-A073-A9EC96009115}" dt="2026-08-25T00:13:47.274" v="2619" actId="1076"/>
        <pc:sldMkLst>
          <pc:docMk/>
          <pc:sldMk cId="1117742389" sldId="271"/>
        </pc:sldMkLst>
        <pc:spChg chg="mod">
          <ac:chgData name="Tammy Cordova" userId="d9ee6ae2-e4cb-4a99-abe7-d462703035d9" providerId="ADAL" clId="{53A2DD87-6A92-44BF-A073-A9EC96009115}" dt="2026-08-24T22:52:00.320" v="1792" actId="20577"/>
          <ac:spMkLst>
            <pc:docMk/>
            <pc:sldMk cId="1117742389" sldId="271"/>
            <ac:spMk id="2" creationId="{C200F98B-3F0F-E6FF-2E59-0330934FEB85}"/>
          </ac:spMkLst>
        </pc:spChg>
        <pc:spChg chg="mod">
          <ac:chgData name="Tammy Cordova" userId="d9ee6ae2-e4cb-4a99-abe7-d462703035d9" providerId="ADAL" clId="{53A2DD87-6A92-44BF-A073-A9EC96009115}" dt="2026-08-24T23:26:55.327" v="1944" actId="20577"/>
          <ac:spMkLst>
            <pc:docMk/>
            <pc:sldMk cId="1117742389" sldId="271"/>
            <ac:spMk id="4" creationId="{894CF1D0-96E3-E15F-B188-E9C7CE382416}"/>
          </ac:spMkLst>
        </pc:spChg>
        <pc:picChg chg="add mod">
          <ac:chgData name="Tammy Cordova" userId="d9ee6ae2-e4cb-4a99-abe7-d462703035d9" providerId="ADAL" clId="{53A2DD87-6A92-44BF-A073-A9EC96009115}" dt="2026-08-24T23:40:22.764" v="2577" actId="1076"/>
          <ac:picMkLst>
            <pc:docMk/>
            <pc:sldMk cId="1117742389" sldId="271"/>
            <ac:picMk id="5" creationId="{50060EE0-80CE-FE3C-4A49-21CD4BCE1686}"/>
          </ac:picMkLst>
        </pc:picChg>
        <pc:picChg chg="add mod">
          <ac:chgData name="Tammy Cordova" userId="d9ee6ae2-e4cb-4a99-abe7-d462703035d9" providerId="ADAL" clId="{53A2DD87-6A92-44BF-A073-A9EC96009115}" dt="2026-08-25T00:13:47.274" v="2619" actId="1076"/>
          <ac:picMkLst>
            <pc:docMk/>
            <pc:sldMk cId="1117742389" sldId="271"/>
            <ac:picMk id="7" creationId="{77216DF1-D1D0-AA2F-9E31-CB00247DA737}"/>
          </ac:picMkLst>
        </pc:picChg>
      </pc:sldChg>
      <pc:sldChg chg="addSp delSp modSp add mod">
        <pc:chgData name="Tammy Cordova" userId="d9ee6ae2-e4cb-4a99-abe7-d462703035d9" providerId="ADAL" clId="{53A2DD87-6A92-44BF-A073-A9EC96009115}" dt="2026-08-25T00:14:05.481" v="2621" actId="21"/>
        <pc:sldMkLst>
          <pc:docMk/>
          <pc:sldMk cId="931962420" sldId="272"/>
        </pc:sldMkLst>
        <pc:spChg chg="mod">
          <ac:chgData name="Tammy Cordova" userId="d9ee6ae2-e4cb-4a99-abe7-d462703035d9" providerId="ADAL" clId="{53A2DD87-6A92-44BF-A073-A9EC96009115}" dt="2026-08-24T23:28:41.127" v="2073" actId="255"/>
          <ac:spMkLst>
            <pc:docMk/>
            <pc:sldMk cId="931962420" sldId="272"/>
            <ac:spMk id="4" creationId="{6C344BCD-7D54-5A7D-AE51-BD7D704CBBE8}"/>
          </ac:spMkLst>
        </pc:spChg>
        <pc:picChg chg="add mod">
          <ac:chgData name="Tammy Cordova" userId="d9ee6ae2-e4cb-4a99-abe7-d462703035d9" providerId="ADAL" clId="{53A2DD87-6A92-44BF-A073-A9EC96009115}" dt="2026-08-24T23:40:29.288" v="2579" actId="1076"/>
          <ac:picMkLst>
            <pc:docMk/>
            <pc:sldMk cId="931962420" sldId="272"/>
            <ac:picMk id="5" creationId="{10EF38DC-907B-B37F-7965-2FF34E44B61A}"/>
          </ac:picMkLst>
        </pc:picChg>
        <pc:picChg chg="add del">
          <ac:chgData name="Tammy Cordova" userId="d9ee6ae2-e4cb-4a99-abe7-d462703035d9" providerId="ADAL" clId="{53A2DD87-6A92-44BF-A073-A9EC96009115}" dt="2026-08-25T00:14:05.481" v="2621" actId="21"/>
          <ac:picMkLst>
            <pc:docMk/>
            <pc:sldMk cId="931962420" sldId="272"/>
            <ac:picMk id="7" creationId="{4557DC38-D39F-A4A6-62A3-616ECBE18F22}"/>
          </ac:picMkLst>
        </pc:picChg>
      </pc:sldChg>
      <pc:sldChg chg="addSp modSp add mod">
        <pc:chgData name="Tammy Cordova" userId="d9ee6ae2-e4cb-4a99-abe7-d462703035d9" providerId="ADAL" clId="{53A2DD87-6A92-44BF-A073-A9EC96009115}" dt="2026-08-24T23:40:36.100" v="2581" actId="1076"/>
        <pc:sldMkLst>
          <pc:docMk/>
          <pc:sldMk cId="2049602310" sldId="273"/>
        </pc:sldMkLst>
        <pc:spChg chg="mod">
          <ac:chgData name="Tammy Cordova" userId="d9ee6ae2-e4cb-4a99-abe7-d462703035d9" providerId="ADAL" clId="{53A2DD87-6A92-44BF-A073-A9EC96009115}" dt="2026-08-24T23:31:11.398" v="2239" actId="255"/>
          <ac:spMkLst>
            <pc:docMk/>
            <pc:sldMk cId="2049602310" sldId="273"/>
            <ac:spMk id="4" creationId="{27FF872D-D38A-E5C9-60C0-BDF6524FA95C}"/>
          </ac:spMkLst>
        </pc:spChg>
        <pc:picChg chg="add mod">
          <ac:chgData name="Tammy Cordova" userId="d9ee6ae2-e4cb-4a99-abe7-d462703035d9" providerId="ADAL" clId="{53A2DD87-6A92-44BF-A073-A9EC96009115}" dt="2026-08-24T23:40:36.100" v="2581" actId="1076"/>
          <ac:picMkLst>
            <pc:docMk/>
            <pc:sldMk cId="2049602310" sldId="273"/>
            <ac:picMk id="5" creationId="{25DB9018-6C5A-DADD-2656-690DDBE128BB}"/>
          </ac:picMkLst>
        </pc:picChg>
      </pc:sldChg>
      <pc:sldChg chg="addSp modSp add mod">
        <pc:chgData name="Tammy Cordova" userId="d9ee6ae2-e4cb-4a99-abe7-d462703035d9" providerId="ADAL" clId="{53A2DD87-6A92-44BF-A073-A9EC96009115}" dt="2026-08-25T00:09:40.575" v="2606" actId="1076"/>
        <pc:sldMkLst>
          <pc:docMk/>
          <pc:sldMk cId="945179026" sldId="274"/>
        </pc:sldMkLst>
        <pc:spChg chg="mod">
          <ac:chgData name="Tammy Cordova" userId="d9ee6ae2-e4cb-4a99-abe7-d462703035d9" providerId="ADAL" clId="{53A2DD87-6A92-44BF-A073-A9EC96009115}" dt="2026-08-24T23:32:32.953" v="2339" actId="27636"/>
          <ac:spMkLst>
            <pc:docMk/>
            <pc:sldMk cId="945179026" sldId="274"/>
            <ac:spMk id="4" creationId="{24B50F38-4C0B-1191-99D9-BA1CC33A8506}"/>
          </ac:spMkLst>
        </pc:spChg>
        <pc:picChg chg="add mod">
          <ac:chgData name="Tammy Cordova" userId="d9ee6ae2-e4cb-4a99-abe7-d462703035d9" providerId="ADAL" clId="{53A2DD87-6A92-44BF-A073-A9EC96009115}" dt="2026-08-24T23:40:41.736" v="2583" actId="1076"/>
          <ac:picMkLst>
            <pc:docMk/>
            <pc:sldMk cId="945179026" sldId="274"/>
            <ac:picMk id="5" creationId="{98B30315-9525-660F-5049-53F5C75DCA26}"/>
          </ac:picMkLst>
        </pc:picChg>
        <pc:picChg chg="add mod">
          <ac:chgData name="Tammy Cordova" userId="d9ee6ae2-e4cb-4a99-abe7-d462703035d9" providerId="ADAL" clId="{53A2DD87-6A92-44BF-A073-A9EC96009115}" dt="2026-08-25T00:09:40.575" v="2606" actId="1076"/>
          <ac:picMkLst>
            <pc:docMk/>
            <pc:sldMk cId="945179026" sldId="274"/>
            <ac:picMk id="7" creationId="{D7F096D8-52D3-2F26-6106-978F3A7B2B24}"/>
          </ac:picMkLst>
        </pc:picChg>
      </pc:sldChg>
      <pc:sldChg chg="new del">
        <pc:chgData name="Tammy Cordova" userId="d9ee6ae2-e4cb-4a99-abe7-d462703035d9" providerId="ADAL" clId="{53A2DD87-6A92-44BF-A073-A9EC96009115}" dt="2026-08-24T23:37:32.333" v="2551" actId="2696"/>
        <pc:sldMkLst>
          <pc:docMk/>
          <pc:sldMk cId="2820770997" sldId="275"/>
        </pc:sldMkLst>
      </pc:sldChg>
      <pc:sldChg chg="addSp modSp add mod">
        <pc:chgData name="Tammy Cordova" userId="d9ee6ae2-e4cb-4a99-abe7-d462703035d9" providerId="ADAL" clId="{53A2DD87-6A92-44BF-A073-A9EC96009115}" dt="2026-08-24T23:40:47.058" v="2585" actId="1076"/>
        <pc:sldMkLst>
          <pc:docMk/>
          <pc:sldMk cId="349556178" sldId="276"/>
        </pc:sldMkLst>
        <pc:spChg chg="mod">
          <ac:chgData name="Tammy Cordova" userId="d9ee6ae2-e4cb-4a99-abe7-d462703035d9" providerId="ADAL" clId="{53A2DD87-6A92-44BF-A073-A9EC96009115}" dt="2026-08-24T23:34:42.461" v="2487" actId="20577"/>
          <ac:spMkLst>
            <pc:docMk/>
            <pc:sldMk cId="349556178" sldId="276"/>
            <ac:spMk id="4" creationId="{58FCD0CA-2BEB-0196-5E1C-DD1281335AD4}"/>
          </ac:spMkLst>
        </pc:spChg>
        <pc:picChg chg="add mod">
          <ac:chgData name="Tammy Cordova" userId="d9ee6ae2-e4cb-4a99-abe7-d462703035d9" providerId="ADAL" clId="{53A2DD87-6A92-44BF-A073-A9EC96009115}" dt="2026-08-24T23:40:47.058" v="2585" actId="1076"/>
          <ac:picMkLst>
            <pc:docMk/>
            <pc:sldMk cId="349556178" sldId="276"/>
            <ac:picMk id="5" creationId="{92530551-FB26-FE6C-EAD7-6C402B30D141}"/>
          </ac:picMkLst>
        </pc:picChg>
      </pc:sldChg>
      <pc:sldChg chg="addSp delSp modSp add mod">
        <pc:chgData name="Tammy Cordova" userId="d9ee6ae2-e4cb-4a99-abe7-d462703035d9" providerId="ADAL" clId="{53A2DD87-6A92-44BF-A073-A9EC96009115}" dt="2026-08-24T23:40:55.712" v="2587" actId="1076"/>
        <pc:sldMkLst>
          <pc:docMk/>
          <pc:sldMk cId="3844130069" sldId="277"/>
        </pc:sldMkLst>
        <pc:spChg chg="mod">
          <ac:chgData name="Tammy Cordova" userId="d9ee6ae2-e4cb-4a99-abe7-d462703035d9" providerId="ADAL" clId="{53A2DD87-6A92-44BF-A073-A9EC96009115}" dt="2026-08-24T23:35:19.314" v="2498" actId="20577"/>
          <ac:spMkLst>
            <pc:docMk/>
            <pc:sldMk cId="3844130069" sldId="277"/>
            <ac:spMk id="2" creationId="{E435EFE3-A13A-0E13-998E-D96CEA34297D}"/>
          </ac:spMkLst>
        </pc:spChg>
        <pc:spChg chg="mod">
          <ac:chgData name="Tammy Cordova" userId="d9ee6ae2-e4cb-4a99-abe7-d462703035d9" providerId="ADAL" clId="{53A2DD87-6A92-44BF-A073-A9EC96009115}" dt="2026-08-24T23:35:39.065" v="2537" actId="20577"/>
          <ac:spMkLst>
            <pc:docMk/>
            <pc:sldMk cId="3844130069" sldId="277"/>
            <ac:spMk id="4" creationId="{83786BEA-0FC9-0992-8A30-C0C1FC60974A}"/>
          </ac:spMkLst>
        </pc:spChg>
        <pc:spChg chg="add del">
          <ac:chgData name="Tammy Cordova" userId="d9ee6ae2-e4cb-4a99-abe7-d462703035d9" providerId="ADAL" clId="{53A2DD87-6A92-44BF-A073-A9EC96009115}" dt="2026-08-24T23:36:19.296" v="2540" actId="478"/>
          <ac:spMkLst>
            <pc:docMk/>
            <pc:sldMk cId="3844130069" sldId="277"/>
            <ac:spMk id="8" creationId="{1A6DF235-0529-000D-C195-645237A9343A}"/>
          </ac:spMkLst>
        </pc:spChg>
        <pc:graphicFrameChg chg="add mod">
          <ac:chgData name="Tammy Cordova" userId="d9ee6ae2-e4cb-4a99-abe7-d462703035d9" providerId="ADAL" clId="{53A2DD87-6A92-44BF-A073-A9EC96009115}" dt="2026-08-24T23:36:17.324" v="2539"/>
          <ac:graphicFrameMkLst>
            <pc:docMk/>
            <pc:sldMk cId="3844130069" sldId="277"/>
            <ac:graphicFrameMk id="3" creationId="{49EF6A34-89AD-F784-E61F-28AE59EB03C2}"/>
          </ac:graphicFrameMkLst>
        </pc:graphicFrameChg>
        <pc:graphicFrameChg chg="add del mod modGraphic">
          <ac:chgData name="Tammy Cordova" userId="d9ee6ae2-e4cb-4a99-abe7-d462703035d9" providerId="ADAL" clId="{53A2DD87-6A92-44BF-A073-A9EC96009115}" dt="2026-08-24T23:37:10.887" v="2550" actId="478"/>
          <ac:graphicFrameMkLst>
            <pc:docMk/>
            <pc:sldMk cId="3844130069" sldId="277"/>
            <ac:graphicFrameMk id="5" creationId="{D37781D9-76D9-0E58-88B7-A62C3A188B1E}"/>
          </ac:graphicFrameMkLst>
        </pc:graphicFrameChg>
        <pc:graphicFrameChg chg="add mod modGraphic">
          <ac:chgData name="Tammy Cordova" userId="d9ee6ae2-e4cb-4a99-abe7-d462703035d9" providerId="ADAL" clId="{53A2DD87-6A92-44BF-A073-A9EC96009115}" dt="2026-08-24T23:36:32.730" v="2544" actId="20577"/>
          <ac:graphicFrameMkLst>
            <pc:docMk/>
            <pc:sldMk cId="3844130069" sldId="277"/>
            <ac:graphicFrameMk id="6" creationId="{BF8004FE-4DB5-3DA9-A915-54BC1DEC5DB3}"/>
          </ac:graphicFrameMkLst>
        </pc:graphicFrameChg>
        <pc:picChg chg="add del">
          <ac:chgData name="Tammy Cordova" userId="d9ee6ae2-e4cb-4a99-abe7-d462703035d9" providerId="ADAL" clId="{53A2DD87-6A92-44BF-A073-A9EC96009115}" dt="2026-08-24T23:36:19.296" v="2540" actId="478"/>
          <ac:picMkLst>
            <pc:docMk/>
            <pc:sldMk cId="3844130069" sldId="277"/>
            <ac:picMk id="9" creationId="{19A1B3FD-38B5-E747-AC45-A9AB27FD4BFE}"/>
          </ac:picMkLst>
        </pc:picChg>
        <pc:picChg chg="add mod">
          <ac:chgData name="Tammy Cordova" userId="d9ee6ae2-e4cb-4a99-abe7-d462703035d9" providerId="ADAL" clId="{53A2DD87-6A92-44BF-A073-A9EC96009115}" dt="2026-08-24T23:40:55.712" v="2587" actId="1076"/>
          <ac:picMkLst>
            <pc:docMk/>
            <pc:sldMk cId="3844130069" sldId="277"/>
            <ac:picMk id="11" creationId="{B1F09D49-CFB0-F03B-7694-C8D213FD9645}"/>
          </ac:picMkLst>
        </pc:picChg>
      </pc:sldChg>
      <pc:sldChg chg="modSp add mod">
        <pc:chgData name="Tammy Cordova" userId="d9ee6ae2-e4cb-4a99-abe7-d462703035d9" providerId="ADAL" clId="{53A2DD87-6A92-44BF-A073-A9EC96009115}" dt="2026-08-25T00:36:25.708" v="3610" actId="20577"/>
        <pc:sldMkLst>
          <pc:docMk/>
          <pc:sldMk cId="1805210794" sldId="278"/>
        </pc:sldMkLst>
        <pc:spChg chg="mod">
          <ac:chgData name="Tammy Cordova" userId="d9ee6ae2-e4cb-4a99-abe7-d462703035d9" providerId="ADAL" clId="{53A2DD87-6A92-44BF-A073-A9EC96009115}" dt="2026-08-25T00:36:25.708" v="3610" actId="20577"/>
          <ac:spMkLst>
            <pc:docMk/>
            <pc:sldMk cId="1805210794" sldId="278"/>
            <ac:spMk id="3" creationId="{E64B6379-8681-BB82-02D1-BF499E9EEE07}"/>
          </ac:spMkLst>
        </pc:spChg>
        <pc:spChg chg="mod">
          <ac:chgData name="Tammy Cordova" userId="d9ee6ae2-e4cb-4a99-abe7-d462703035d9" providerId="ADAL" clId="{53A2DD87-6A92-44BF-A073-A9EC96009115}" dt="2026-08-25T00:30:59.530" v="3607" actId="20577"/>
          <ac:spMkLst>
            <pc:docMk/>
            <pc:sldMk cId="1805210794" sldId="278"/>
            <ac:spMk id="8" creationId="{CD318880-2ACF-2550-3898-C68076805A1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304F1169-8141-4494-B8B9-33517F4416CD}" type="datetimeFigureOut">
              <a:rPr lang="en-US" smtClean="0"/>
              <a:pPr/>
              <a:t>8/24/2026</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151EC7D1-35DC-437A-97E4-FBC377E73421}" type="slidenum">
              <a:rPr lang="en-US" smtClean="0"/>
              <a:pPr/>
              <a:t>‹#›</a:t>
            </a:fld>
            <a:endParaRPr lang="en-US"/>
          </a:p>
        </p:txBody>
      </p:sp>
    </p:spTree>
    <p:extLst>
      <p:ext uri="{BB962C8B-B14F-4D97-AF65-F5344CB8AC3E}">
        <p14:creationId xmlns:p14="http://schemas.microsoft.com/office/powerpoint/2010/main" val="2983296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1EC7D1-35DC-437A-97E4-FBC377E73421}" type="slidenum">
              <a:rPr lang="en-US" smtClean="0"/>
              <a:pPr/>
              <a:t>1</a:t>
            </a:fld>
            <a:endParaRPr lang="en-US"/>
          </a:p>
        </p:txBody>
      </p:sp>
    </p:spTree>
    <p:extLst>
      <p:ext uri="{BB962C8B-B14F-4D97-AF65-F5344CB8AC3E}">
        <p14:creationId xmlns:p14="http://schemas.microsoft.com/office/powerpoint/2010/main" val="3427015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C7256-8611-C727-AAC5-68D40041A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BEB22A-6B12-BDAC-8BE0-BBA0DE20C14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05D308B-70BB-6EC9-DBAF-FD11C591E7E4}"/>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D6B6A243-0E4C-A6CC-E45B-DDF45165F256}"/>
              </a:ext>
            </a:extLst>
          </p:cNvPr>
          <p:cNvSpPr>
            <a:spLocks noGrp="1"/>
          </p:cNvSpPr>
          <p:nvPr>
            <p:ph type="sldNum" sz="quarter" idx="10"/>
          </p:nvPr>
        </p:nvSpPr>
        <p:spPr/>
        <p:txBody>
          <a:bodyPr/>
          <a:lstStyle/>
          <a:p>
            <a:fld id="{151EC7D1-35DC-437A-97E4-FBC377E73421}" type="slidenum">
              <a:rPr lang="en-US" smtClean="0"/>
              <a:pPr/>
              <a:t>10</a:t>
            </a:fld>
            <a:endParaRPr lang="en-US"/>
          </a:p>
        </p:txBody>
      </p:sp>
    </p:spTree>
    <p:extLst>
      <p:ext uri="{BB962C8B-B14F-4D97-AF65-F5344CB8AC3E}">
        <p14:creationId xmlns:p14="http://schemas.microsoft.com/office/powerpoint/2010/main" val="1605157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AF20E-7826-B4B5-F4D7-B1FD583BA2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D72D6-7DCF-7C44-23AD-4CF7DB34F6A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050B072-7857-7DB6-37CA-1B5FCBDD0F7B}"/>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AC6855BA-B721-7742-87F0-BAA44F195E51}"/>
              </a:ext>
            </a:extLst>
          </p:cNvPr>
          <p:cNvSpPr>
            <a:spLocks noGrp="1"/>
          </p:cNvSpPr>
          <p:nvPr>
            <p:ph type="sldNum" sz="quarter" idx="10"/>
          </p:nvPr>
        </p:nvSpPr>
        <p:spPr/>
        <p:txBody>
          <a:bodyPr/>
          <a:lstStyle/>
          <a:p>
            <a:fld id="{151EC7D1-35DC-437A-97E4-FBC377E73421}" type="slidenum">
              <a:rPr lang="en-US" smtClean="0"/>
              <a:pPr/>
              <a:t>11</a:t>
            </a:fld>
            <a:endParaRPr lang="en-US"/>
          </a:p>
        </p:txBody>
      </p:sp>
    </p:spTree>
    <p:extLst>
      <p:ext uri="{BB962C8B-B14F-4D97-AF65-F5344CB8AC3E}">
        <p14:creationId xmlns:p14="http://schemas.microsoft.com/office/powerpoint/2010/main" val="11669428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75BFB-A779-992C-0AB2-A8B6BD90DF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E2B074-0592-E32E-F8A7-4E33DAFBC39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78B0076-C217-F485-01C1-569D05419047}"/>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9657012D-94D7-C010-175C-8C23ECB2FD20}"/>
              </a:ext>
            </a:extLst>
          </p:cNvPr>
          <p:cNvSpPr>
            <a:spLocks noGrp="1"/>
          </p:cNvSpPr>
          <p:nvPr>
            <p:ph type="sldNum" sz="quarter" idx="10"/>
          </p:nvPr>
        </p:nvSpPr>
        <p:spPr/>
        <p:txBody>
          <a:bodyPr/>
          <a:lstStyle/>
          <a:p>
            <a:fld id="{151EC7D1-35DC-437A-97E4-FBC377E73421}" type="slidenum">
              <a:rPr lang="en-US" smtClean="0"/>
              <a:pPr/>
              <a:t>12</a:t>
            </a:fld>
            <a:endParaRPr lang="en-US"/>
          </a:p>
        </p:txBody>
      </p:sp>
    </p:spTree>
    <p:extLst>
      <p:ext uri="{BB962C8B-B14F-4D97-AF65-F5344CB8AC3E}">
        <p14:creationId xmlns:p14="http://schemas.microsoft.com/office/powerpoint/2010/main" val="24880043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57441-8D63-C6A0-A636-50DDA5A8AC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B56159-A588-D3D4-0EED-E619F9A8F36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FDAF3D0-0EC0-7131-3786-BBC16CD6C44C}"/>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14A1A000-743E-20D8-0A45-64DEA38ED49A}"/>
              </a:ext>
            </a:extLst>
          </p:cNvPr>
          <p:cNvSpPr>
            <a:spLocks noGrp="1"/>
          </p:cNvSpPr>
          <p:nvPr>
            <p:ph type="sldNum" sz="quarter" idx="10"/>
          </p:nvPr>
        </p:nvSpPr>
        <p:spPr/>
        <p:txBody>
          <a:bodyPr/>
          <a:lstStyle/>
          <a:p>
            <a:fld id="{151EC7D1-35DC-437A-97E4-FBC377E73421}" type="slidenum">
              <a:rPr lang="en-US" smtClean="0"/>
              <a:pPr/>
              <a:t>13</a:t>
            </a:fld>
            <a:endParaRPr lang="en-US"/>
          </a:p>
        </p:txBody>
      </p:sp>
    </p:spTree>
    <p:extLst>
      <p:ext uri="{BB962C8B-B14F-4D97-AF65-F5344CB8AC3E}">
        <p14:creationId xmlns:p14="http://schemas.microsoft.com/office/powerpoint/2010/main" val="3134620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8B049-D9D4-D1E8-B1B1-AF4C154A3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F8E3C-2C65-9CA1-3B69-1AE570BD12F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BE88764-AB26-F58B-1595-52FE9D97635E}"/>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DD72B0CC-3185-C29B-81E5-D0C3AD05E2F2}"/>
              </a:ext>
            </a:extLst>
          </p:cNvPr>
          <p:cNvSpPr>
            <a:spLocks noGrp="1"/>
          </p:cNvSpPr>
          <p:nvPr>
            <p:ph type="sldNum" sz="quarter" idx="10"/>
          </p:nvPr>
        </p:nvSpPr>
        <p:spPr/>
        <p:txBody>
          <a:bodyPr/>
          <a:lstStyle/>
          <a:p>
            <a:fld id="{151EC7D1-35DC-437A-97E4-FBC377E73421}" type="slidenum">
              <a:rPr lang="en-US" smtClean="0"/>
              <a:pPr/>
              <a:t>14</a:t>
            </a:fld>
            <a:endParaRPr lang="en-US"/>
          </a:p>
        </p:txBody>
      </p:sp>
    </p:spTree>
    <p:extLst>
      <p:ext uri="{BB962C8B-B14F-4D97-AF65-F5344CB8AC3E}">
        <p14:creationId xmlns:p14="http://schemas.microsoft.com/office/powerpoint/2010/main" val="21325727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952C4-B427-E43F-D376-3E2531997B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1C55AA-223D-3824-6E64-54FAEC6BDE2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4E9540D-9BD5-04B3-AA89-650280F8B7A5}"/>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1B354BED-3245-16D6-120C-72BF6D276CED}"/>
              </a:ext>
            </a:extLst>
          </p:cNvPr>
          <p:cNvSpPr>
            <a:spLocks noGrp="1"/>
          </p:cNvSpPr>
          <p:nvPr>
            <p:ph type="sldNum" sz="quarter" idx="10"/>
          </p:nvPr>
        </p:nvSpPr>
        <p:spPr/>
        <p:txBody>
          <a:bodyPr/>
          <a:lstStyle/>
          <a:p>
            <a:fld id="{151EC7D1-35DC-437A-97E4-FBC377E73421}" type="slidenum">
              <a:rPr lang="en-US" smtClean="0"/>
              <a:pPr/>
              <a:t>15</a:t>
            </a:fld>
            <a:endParaRPr lang="en-US"/>
          </a:p>
        </p:txBody>
      </p:sp>
    </p:spTree>
    <p:extLst>
      <p:ext uri="{BB962C8B-B14F-4D97-AF65-F5344CB8AC3E}">
        <p14:creationId xmlns:p14="http://schemas.microsoft.com/office/powerpoint/2010/main" val="2139510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2154E-4C1A-8208-B5B8-CDDC3CC6A1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CF6485-EDCD-7F80-832B-31D1541FE3E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B6C6AA1-6C1E-D132-3F67-8E2405E2E39C}"/>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76A104FE-92F2-9BE6-DE1E-EF0865AB7D99}"/>
              </a:ext>
            </a:extLst>
          </p:cNvPr>
          <p:cNvSpPr>
            <a:spLocks noGrp="1"/>
          </p:cNvSpPr>
          <p:nvPr>
            <p:ph type="sldNum" sz="quarter" idx="10"/>
          </p:nvPr>
        </p:nvSpPr>
        <p:spPr/>
        <p:txBody>
          <a:bodyPr/>
          <a:lstStyle/>
          <a:p>
            <a:fld id="{151EC7D1-35DC-437A-97E4-FBC377E73421}" type="slidenum">
              <a:rPr lang="en-US" smtClean="0"/>
              <a:pPr/>
              <a:t>16</a:t>
            </a:fld>
            <a:endParaRPr lang="en-US"/>
          </a:p>
        </p:txBody>
      </p:sp>
    </p:spTree>
    <p:extLst>
      <p:ext uri="{BB962C8B-B14F-4D97-AF65-F5344CB8AC3E}">
        <p14:creationId xmlns:p14="http://schemas.microsoft.com/office/powerpoint/2010/main" val="20033751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33520-2657-6CFD-18D9-EF70950E17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BBD2A4-0E3F-E7BE-5D5A-80871E5C53C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078E636-2B49-A63D-B29A-5DC272B0AF97}"/>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918AFDFE-9C43-4844-9EF6-5E90605B7ABE}"/>
              </a:ext>
            </a:extLst>
          </p:cNvPr>
          <p:cNvSpPr>
            <a:spLocks noGrp="1"/>
          </p:cNvSpPr>
          <p:nvPr>
            <p:ph type="sldNum" sz="quarter" idx="10"/>
          </p:nvPr>
        </p:nvSpPr>
        <p:spPr/>
        <p:txBody>
          <a:bodyPr/>
          <a:lstStyle/>
          <a:p>
            <a:fld id="{151EC7D1-35DC-437A-97E4-FBC377E73421}" type="slidenum">
              <a:rPr lang="en-US" smtClean="0"/>
              <a:pPr/>
              <a:t>17</a:t>
            </a:fld>
            <a:endParaRPr lang="en-US"/>
          </a:p>
        </p:txBody>
      </p:sp>
    </p:spTree>
    <p:extLst>
      <p:ext uri="{BB962C8B-B14F-4D97-AF65-F5344CB8AC3E}">
        <p14:creationId xmlns:p14="http://schemas.microsoft.com/office/powerpoint/2010/main" val="19670641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A6026-541A-AEA1-1A08-FC1EAF9FE9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BCA800-5E11-A10D-1DDE-03979CB4898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23C810C-702C-D25A-C5BE-B7E2A2CF2DC0}"/>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AA80E1C2-7D48-35D5-11CD-C1134AA4C598}"/>
              </a:ext>
            </a:extLst>
          </p:cNvPr>
          <p:cNvSpPr>
            <a:spLocks noGrp="1"/>
          </p:cNvSpPr>
          <p:nvPr>
            <p:ph type="sldNum" sz="quarter" idx="10"/>
          </p:nvPr>
        </p:nvSpPr>
        <p:spPr/>
        <p:txBody>
          <a:bodyPr/>
          <a:lstStyle/>
          <a:p>
            <a:fld id="{151EC7D1-35DC-437A-97E4-FBC377E73421}" type="slidenum">
              <a:rPr lang="en-US" smtClean="0"/>
              <a:pPr/>
              <a:t>18</a:t>
            </a:fld>
            <a:endParaRPr lang="en-US"/>
          </a:p>
        </p:txBody>
      </p:sp>
    </p:spTree>
    <p:extLst>
      <p:ext uri="{BB962C8B-B14F-4D97-AF65-F5344CB8AC3E}">
        <p14:creationId xmlns:p14="http://schemas.microsoft.com/office/powerpoint/2010/main" val="1092065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51EC7D1-35DC-437A-97E4-FBC377E73421}" type="slidenum">
              <a:rPr lang="en-US" smtClean="0"/>
              <a:pPr/>
              <a:t>2</a:t>
            </a:fld>
            <a:endParaRPr lang="en-US"/>
          </a:p>
        </p:txBody>
      </p:sp>
    </p:spTree>
    <p:extLst>
      <p:ext uri="{BB962C8B-B14F-4D97-AF65-F5344CB8AC3E}">
        <p14:creationId xmlns:p14="http://schemas.microsoft.com/office/powerpoint/2010/main" val="64605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0402A-D4BD-BC5C-3D34-99A79AE4F7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460F46-D2E3-83A1-7CA8-1988124D938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D8AD354-DCB1-A360-43FE-EA272751885B}"/>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1CEB4FEC-504B-0BC1-3768-88E81D4ACDD0}"/>
              </a:ext>
            </a:extLst>
          </p:cNvPr>
          <p:cNvSpPr>
            <a:spLocks noGrp="1"/>
          </p:cNvSpPr>
          <p:nvPr>
            <p:ph type="sldNum" sz="quarter" idx="10"/>
          </p:nvPr>
        </p:nvSpPr>
        <p:spPr/>
        <p:txBody>
          <a:bodyPr/>
          <a:lstStyle/>
          <a:p>
            <a:fld id="{151EC7D1-35DC-437A-97E4-FBC377E73421}" type="slidenum">
              <a:rPr lang="en-US" smtClean="0"/>
              <a:pPr/>
              <a:t>3</a:t>
            </a:fld>
            <a:endParaRPr lang="en-US"/>
          </a:p>
        </p:txBody>
      </p:sp>
    </p:spTree>
    <p:extLst>
      <p:ext uri="{BB962C8B-B14F-4D97-AF65-F5344CB8AC3E}">
        <p14:creationId xmlns:p14="http://schemas.microsoft.com/office/powerpoint/2010/main" val="3895371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B1A2B-90AC-57AC-EDE9-BA91CF585E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E138F3-D61D-34F2-CC2D-ED4052D7275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52100A3-091B-E798-BCB2-70C7CCD34A94}"/>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504D2360-DA5D-AB41-2077-8D2EA6101BF0}"/>
              </a:ext>
            </a:extLst>
          </p:cNvPr>
          <p:cNvSpPr>
            <a:spLocks noGrp="1"/>
          </p:cNvSpPr>
          <p:nvPr>
            <p:ph type="sldNum" sz="quarter" idx="10"/>
          </p:nvPr>
        </p:nvSpPr>
        <p:spPr/>
        <p:txBody>
          <a:bodyPr/>
          <a:lstStyle/>
          <a:p>
            <a:fld id="{151EC7D1-35DC-437A-97E4-FBC377E73421}" type="slidenum">
              <a:rPr lang="en-US" smtClean="0"/>
              <a:pPr/>
              <a:t>4</a:t>
            </a:fld>
            <a:endParaRPr lang="en-US"/>
          </a:p>
        </p:txBody>
      </p:sp>
    </p:spTree>
    <p:extLst>
      <p:ext uri="{BB962C8B-B14F-4D97-AF65-F5344CB8AC3E}">
        <p14:creationId xmlns:p14="http://schemas.microsoft.com/office/powerpoint/2010/main" val="1996028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7A449-0C1D-04C0-408F-6696E04212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AE9F5D-40BA-54C0-272E-8F1FFF13E78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28DF7B7-7BE1-A19C-9151-F25FB83857C5}"/>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3B57424C-8999-9FC8-2FDD-58D428B961AA}"/>
              </a:ext>
            </a:extLst>
          </p:cNvPr>
          <p:cNvSpPr>
            <a:spLocks noGrp="1"/>
          </p:cNvSpPr>
          <p:nvPr>
            <p:ph type="sldNum" sz="quarter" idx="10"/>
          </p:nvPr>
        </p:nvSpPr>
        <p:spPr/>
        <p:txBody>
          <a:bodyPr/>
          <a:lstStyle/>
          <a:p>
            <a:fld id="{151EC7D1-35DC-437A-97E4-FBC377E73421}" type="slidenum">
              <a:rPr lang="en-US" smtClean="0"/>
              <a:pPr/>
              <a:t>5</a:t>
            </a:fld>
            <a:endParaRPr lang="en-US"/>
          </a:p>
        </p:txBody>
      </p:sp>
    </p:spTree>
    <p:extLst>
      <p:ext uri="{BB962C8B-B14F-4D97-AF65-F5344CB8AC3E}">
        <p14:creationId xmlns:p14="http://schemas.microsoft.com/office/powerpoint/2010/main" val="102364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48806-F0CE-B092-57A0-31A7CC9E7B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0FA02C-89A0-C2B6-B8FA-A31E76E716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D20FFA8-01CF-B037-3FB2-D25A571C344A}"/>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3E136A1D-FE17-A0C2-4F5C-5AB92FD3D73A}"/>
              </a:ext>
            </a:extLst>
          </p:cNvPr>
          <p:cNvSpPr>
            <a:spLocks noGrp="1"/>
          </p:cNvSpPr>
          <p:nvPr>
            <p:ph type="sldNum" sz="quarter" idx="10"/>
          </p:nvPr>
        </p:nvSpPr>
        <p:spPr/>
        <p:txBody>
          <a:bodyPr/>
          <a:lstStyle/>
          <a:p>
            <a:fld id="{151EC7D1-35DC-437A-97E4-FBC377E73421}" type="slidenum">
              <a:rPr lang="en-US" smtClean="0"/>
              <a:pPr/>
              <a:t>6</a:t>
            </a:fld>
            <a:endParaRPr lang="en-US"/>
          </a:p>
        </p:txBody>
      </p:sp>
    </p:spTree>
    <p:extLst>
      <p:ext uri="{BB962C8B-B14F-4D97-AF65-F5344CB8AC3E}">
        <p14:creationId xmlns:p14="http://schemas.microsoft.com/office/powerpoint/2010/main" val="1946037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2F236-27ED-2282-95B1-6A52E8AC43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C40745-C5AF-6BB5-715D-7D272D0C06E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1728755-9D12-01BF-9378-29BF5A17640F}"/>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114DEC11-F5DC-8035-8E2C-805DB9A98D7D}"/>
              </a:ext>
            </a:extLst>
          </p:cNvPr>
          <p:cNvSpPr>
            <a:spLocks noGrp="1"/>
          </p:cNvSpPr>
          <p:nvPr>
            <p:ph type="sldNum" sz="quarter" idx="10"/>
          </p:nvPr>
        </p:nvSpPr>
        <p:spPr/>
        <p:txBody>
          <a:bodyPr/>
          <a:lstStyle/>
          <a:p>
            <a:fld id="{151EC7D1-35DC-437A-97E4-FBC377E73421}" type="slidenum">
              <a:rPr lang="en-US" smtClean="0"/>
              <a:pPr/>
              <a:t>7</a:t>
            </a:fld>
            <a:endParaRPr lang="en-US"/>
          </a:p>
        </p:txBody>
      </p:sp>
    </p:spTree>
    <p:extLst>
      <p:ext uri="{BB962C8B-B14F-4D97-AF65-F5344CB8AC3E}">
        <p14:creationId xmlns:p14="http://schemas.microsoft.com/office/powerpoint/2010/main" val="2820671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40AD3-BEEF-0EA4-8EB5-45BAFFE7D0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B4268B-0F8F-1F84-8F9C-F03A9A4BCD1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11D251D-604C-5731-C3C7-ADB98C91A4AF}"/>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E9054869-18C7-BEF1-C8CB-7DBE83EDD498}"/>
              </a:ext>
            </a:extLst>
          </p:cNvPr>
          <p:cNvSpPr>
            <a:spLocks noGrp="1"/>
          </p:cNvSpPr>
          <p:nvPr>
            <p:ph type="sldNum" sz="quarter" idx="10"/>
          </p:nvPr>
        </p:nvSpPr>
        <p:spPr/>
        <p:txBody>
          <a:bodyPr/>
          <a:lstStyle/>
          <a:p>
            <a:fld id="{151EC7D1-35DC-437A-97E4-FBC377E73421}" type="slidenum">
              <a:rPr lang="en-US" smtClean="0"/>
              <a:pPr/>
              <a:t>8</a:t>
            </a:fld>
            <a:endParaRPr lang="en-US"/>
          </a:p>
        </p:txBody>
      </p:sp>
    </p:spTree>
    <p:extLst>
      <p:ext uri="{BB962C8B-B14F-4D97-AF65-F5344CB8AC3E}">
        <p14:creationId xmlns:p14="http://schemas.microsoft.com/office/powerpoint/2010/main" val="2055257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8A439-B020-A1B8-B25A-6172D9C1EC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36FCA6-2581-F4B4-7B04-018A0B25979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CCAB63E-D92E-4751-155A-B19CF3610175}"/>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EB948AB4-8ED5-E81E-1A73-69D4F84C3B2D}"/>
              </a:ext>
            </a:extLst>
          </p:cNvPr>
          <p:cNvSpPr>
            <a:spLocks noGrp="1"/>
          </p:cNvSpPr>
          <p:nvPr>
            <p:ph type="sldNum" sz="quarter" idx="10"/>
          </p:nvPr>
        </p:nvSpPr>
        <p:spPr/>
        <p:txBody>
          <a:bodyPr/>
          <a:lstStyle/>
          <a:p>
            <a:fld id="{151EC7D1-35DC-437A-97E4-FBC377E73421}" type="slidenum">
              <a:rPr lang="en-US" smtClean="0"/>
              <a:pPr/>
              <a:t>9</a:t>
            </a:fld>
            <a:endParaRPr lang="en-US"/>
          </a:p>
        </p:txBody>
      </p:sp>
    </p:spTree>
    <p:extLst>
      <p:ext uri="{BB962C8B-B14F-4D97-AF65-F5344CB8AC3E}">
        <p14:creationId xmlns:p14="http://schemas.microsoft.com/office/powerpoint/2010/main" val="1883905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CEE6E22-E63D-48BC-BE53-408D6A7889C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4663E-FB76-4C40-98D7-714B5D4A442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EE6E22-E63D-48BC-BE53-408D6A7889C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4663E-FB76-4C40-98D7-714B5D4A442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EE6E22-E63D-48BC-BE53-408D6A7889C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4663E-FB76-4C40-98D7-714B5D4A442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EE6E22-E63D-48BC-BE53-408D6A7889C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4663E-FB76-4C40-98D7-714B5D4A442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EE6E22-E63D-48BC-BE53-408D6A7889C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4663E-FB76-4C40-98D7-714B5D4A442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CEE6E22-E63D-48BC-BE53-408D6A7889C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44663E-FB76-4C40-98D7-714B5D4A442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CEE6E22-E63D-48BC-BE53-408D6A7889C9}" type="datetimeFigureOut">
              <a:rPr lang="en-US" smtClean="0"/>
              <a:pPr/>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44663E-FB76-4C40-98D7-714B5D4A442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CEE6E22-E63D-48BC-BE53-408D6A7889C9}" type="datetimeFigureOut">
              <a:rPr lang="en-US" smtClean="0"/>
              <a:pPr/>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44663E-FB76-4C40-98D7-714B5D4A442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EE6E22-E63D-48BC-BE53-408D6A7889C9}" type="datetimeFigureOut">
              <a:rPr lang="en-US" smtClean="0"/>
              <a:pPr/>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44663E-FB76-4C40-98D7-714B5D4A442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EE6E22-E63D-48BC-BE53-408D6A7889C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44663E-FB76-4C40-98D7-714B5D4A442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EE6E22-E63D-48BC-BE53-408D6A7889C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44663E-FB76-4C40-98D7-714B5D4A442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EE6E22-E63D-48BC-BE53-408D6A7889C9}" type="datetimeFigureOut">
              <a:rPr lang="en-US" smtClean="0"/>
              <a:pPr/>
              <a:t>8/24/2026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44663E-FB76-4C40-98D7-714B5D4A442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westernenergyboard.org/wp-content/uploads/CREPC-Charter_FINAL_11032022.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hyperlink" Target="https://www.westernenergyboard.org/committee-on-regional-electric-power-cooperation/"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hyperlink" Target="http://www.puc.nv.gov/"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hyperlink" Target="http://www.leg.state.nv.us/Nrs/NRS-704.html#NRS704Sec001" TargetMode="External"/><Relationship Id="rId7" Type="http://schemas.openxmlformats.org/officeDocument/2006/relationships/image" Target="../media/image5.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sv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81001"/>
            <a:ext cx="8382000" cy="1143000"/>
          </a:xfrm>
        </p:spPr>
        <p:txBody>
          <a:bodyPr>
            <a:normAutofit fontScale="90000"/>
          </a:bodyPr>
          <a:lstStyle/>
          <a:p>
            <a:r>
              <a:rPr lang="en-US" b="1" dirty="0" err="1">
                <a:solidFill>
                  <a:schemeClr val="bg1"/>
                </a:solidFill>
              </a:rPr>
              <a:t>PUCN</a:t>
            </a:r>
            <a:r>
              <a:rPr lang="en-US" b="1" dirty="0">
                <a:solidFill>
                  <a:schemeClr val="bg1"/>
                </a:solidFill>
              </a:rPr>
              <a:t> Regional Transmission Activity </a:t>
            </a:r>
          </a:p>
        </p:txBody>
      </p:sp>
      <p:sp>
        <p:nvSpPr>
          <p:cNvPr id="3" name="Subtitle 2"/>
          <p:cNvSpPr>
            <a:spLocks noGrp="1"/>
          </p:cNvSpPr>
          <p:nvPr>
            <p:ph type="subTitle" idx="1"/>
          </p:nvPr>
        </p:nvSpPr>
        <p:spPr>
          <a:xfrm>
            <a:off x="1371600" y="1495426"/>
            <a:ext cx="6400800" cy="1019174"/>
          </a:xfrm>
        </p:spPr>
        <p:txBody>
          <a:bodyPr>
            <a:normAutofit fontScale="62500" lnSpcReduction="20000"/>
          </a:bodyPr>
          <a:lstStyle/>
          <a:p>
            <a:r>
              <a:rPr lang="en-US" dirty="0">
                <a:solidFill>
                  <a:schemeClr val="accent2">
                    <a:lumMod val="75000"/>
                  </a:schemeClr>
                </a:solidFill>
              </a:rPr>
              <a:t>Commissioner Tammy Cordova</a:t>
            </a:r>
          </a:p>
          <a:p>
            <a:r>
              <a:rPr lang="en-US" dirty="0">
                <a:solidFill>
                  <a:schemeClr val="accent2">
                    <a:lumMod val="75000"/>
                  </a:schemeClr>
                </a:solidFill>
              </a:rPr>
              <a:t>For the Nevada Regional Transmission Task Force</a:t>
            </a:r>
          </a:p>
          <a:p>
            <a:r>
              <a:rPr lang="en-US" dirty="0">
                <a:solidFill>
                  <a:schemeClr val="accent2">
                    <a:lumMod val="75000"/>
                  </a:schemeClr>
                </a:solidFill>
              </a:rPr>
              <a:t>On August 25, 2026</a:t>
            </a:r>
          </a:p>
          <a:p>
            <a:endParaRPr lang="en-US" dirty="0">
              <a:solidFill>
                <a:schemeClr val="accent2">
                  <a:lumMod val="7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F966CB8B-B556-580F-C96F-AABEA7F757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FDE6DE-5E4F-B6A1-DED4-48F57807A813}"/>
              </a:ext>
            </a:extLst>
          </p:cNvPr>
          <p:cNvSpPr>
            <a:spLocks noGrp="1"/>
          </p:cNvSpPr>
          <p:nvPr>
            <p:ph type="title"/>
          </p:nvPr>
        </p:nvSpPr>
        <p:sp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a:bodyPr>
          <a:lstStyle/>
          <a:p>
            <a:r>
              <a:rPr lang="en-US" sz="3600" b="1" dirty="0">
                <a:solidFill>
                  <a:schemeClr val="accent2">
                    <a:lumMod val="50000"/>
                  </a:schemeClr>
                </a:solidFill>
              </a:rPr>
              <a:t>Docket No. 23-10019 Phase Three</a:t>
            </a:r>
          </a:p>
        </p:txBody>
      </p:sp>
      <p:sp>
        <p:nvSpPr>
          <p:cNvPr id="4" name="Content Placeholder 3">
            <a:extLst>
              <a:ext uri="{FF2B5EF4-FFF2-40B4-BE49-F238E27FC236}">
                <a16:creationId xmlns:a16="http://schemas.microsoft.com/office/drawing/2014/main" id="{A86B78C4-FA45-E17F-AF5E-480D4579905A}"/>
              </a:ext>
            </a:extLst>
          </p:cNvPr>
          <p:cNvSpPr>
            <a:spLocks noGrp="1"/>
          </p:cNvSpPr>
          <p:nvPr>
            <p:ph idx="1"/>
          </p:nvPr>
        </p:nvSpPr>
        <p:spPr/>
        <p:txBody>
          <a:bodyPr/>
          <a:lstStyle/>
          <a:p>
            <a:pPr marL="0" indent="0">
              <a:buNone/>
            </a:pPr>
            <a:r>
              <a:rPr lang="en-US" dirty="0"/>
              <a:t>Next up….</a:t>
            </a:r>
          </a:p>
          <a:p>
            <a:pPr marL="0" indent="0">
              <a:buNone/>
            </a:pPr>
            <a:endParaRPr lang="en-US" dirty="0"/>
          </a:p>
          <a:p>
            <a:pPr marL="0" indent="0">
              <a:buNone/>
            </a:pPr>
            <a:r>
              <a:rPr lang="en-US" dirty="0"/>
              <a:t>A discussion of how the state will proceed with its regional transmission organization plan given the ongoing developments in the western interconnection.</a:t>
            </a:r>
          </a:p>
        </p:txBody>
      </p:sp>
      <p:pic>
        <p:nvPicPr>
          <p:cNvPr id="6" name="Picture 5">
            <a:extLst>
              <a:ext uri="{FF2B5EF4-FFF2-40B4-BE49-F238E27FC236}">
                <a16:creationId xmlns:a16="http://schemas.microsoft.com/office/drawing/2014/main" id="{9CFFF131-4956-1E9B-CEE6-E68A14D08CC3}"/>
              </a:ext>
            </a:extLst>
          </p:cNvPr>
          <p:cNvPicPr>
            <a:picLocks noChangeAspect="1"/>
          </p:cNvPicPr>
          <p:nvPr/>
        </p:nvPicPr>
        <p:blipFill>
          <a:blip r:embed="rId3"/>
          <a:stretch>
            <a:fillRect/>
          </a:stretch>
        </p:blipFill>
        <p:spPr>
          <a:xfrm>
            <a:off x="6553200" y="5922962"/>
            <a:ext cx="1581150" cy="771525"/>
          </a:xfrm>
          <a:prstGeom prst="rect">
            <a:avLst/>
          </a:prstGeom>
        </p:spPr>
      </p:pic>
      <p:pic>
        <p:nvPicPr>
          <p:cNvPr id="8" name="Picture 7" descr="Light bulb on yellow background with sketched light beams and cord">
            <a:extLst>
              <a:ext uri="{FF2B5EF4-FFF2-40B4-BE49-F238E27FC236}">
                <a16:creationId xmlns:a16="http://schemas.microsoft.com/office/drawing/2014/main" id="{DFA50A80-76AC-B9CA-B657-D7DD633289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0" y="4761806"/>
            <a:ext cx="2233603" cy="1374189"/>
          </a:xfrm>
          <a:prstGeom prst="rect">
            <a:avLst/>
          </a:prstGeom>
        </p:spPr>
      </p:pic>
    </p:spTree>
    <p:extLst>
      <p:ext uri="{BB962C8B-B14F-4D97-AF65-F5344CB8AC3E}">
        <p14:creationId xmlns:p14="http://schemas.microsoft.com/office/powerpoint/2010/main" val="2485574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9BDB8AEC-E063-C15A-D98F-3117FC8157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FD70F7-7BC6-BF99-4D6A-AA013F5FE9A8}"/>
              </a:ext>
            </a:extLst>
          </p:cNvPr>
          <p:cNvSpPr>
            <a:spLocks noGrp="1"/>
          </p:cNvSpPr>
          <p:nvPr>
            <p:ph type="title"/>
          </p:nvPr>
        </p:nvSpPr>
        <p:sp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a:bodyPr>
          <a:lstStyle/>
          <a:p>
            <a:r>
              <a:rPr lang="en-US" sz="3600" b="1" dirty="0">
                <a:solidFill>
                  <a:schemeClr val="accent2">
                    <a:lumMod val="50000"/>
                  </a:schemeClr>
                </a:solidFill>
              </a:rPr>
              <a:t>NV Energy’s Integrated Resource Plans</a:t>
            </a:r>
          </a:p>
        </p:txBody>
      </p:sp>
      <p:sp>
        <p:nvSpPr>
          <p:cNvPr id="4" name="Content Placeholder 3">
            <a:extLst>
              <a:ext uri="{FF2B5EF4-FFF2-40B4-BE49-F238E27FC236}">
                <a16:creationId xmlns:a16="http://schemas.microsoft.com/office/drawing/2014/main" id="{25E195A4-043F-D30E-7D77-52B2A9FCB457}"/>
              </a:ext>
            </a:extLst>
          </p:cNvPr>
          <p:cNvSpPr>
            <a:spLocks noGrp="1"/>
          </p:cNvSpPr>
          <p:nvPr>
            <p:ph idx="1"/>
          </p:nvPr>
        </p:nvSpPr>
        <p:spPr/>
        <p:txBody>
          <a:bodyPr>
            <a:normAutofit fontScale="47500" lnSpcReduction="20000"/>
          </a:bodyPr>
          <a:lstStyle/>
          <a:p>
            <a:pPr marL="0" indent="0">
              <a:buNone/>
            </a:pPr>
            <a:r>
              <a:rPr lang="en-US" sz="4500" dirty="0"/>
              <a:t>Pursuant to NRS 704.741 et al, the integrated resource includes MANY parts:</a:t>
            </a:r>
          </a:p>
          <a:p>
            <a:pPr marL="0" indent="0">
              <a:buNone/>
            </a:pPr>
            <a:endParaRPr lang="en-US" sz="4500" dirty="0"/>
          </a:p>
          <a:p>
            <a:r>
              <a:rPr lang="en-US" sz="4200" dirty="0"/>
              <a:t>Load Forecast which includes historical and future data</a:t>
            </a:r>
          </a:p>
          <a:p>
            <a:r>
              <a:rPr lang="en-US" sz="4200" dirty="0"/>
              <a:t>Three-year Energy Supply Plan which includes a fuels plan and risk mitigation plan</a:t>
            </a:r>
          </a:p>
          <a:p>
            <a:r>
              <a:rPr lang="en-US" sz="4200" dirty="0"/>
              <a:t>Supply Plan which includes all current and projected generation resources</a:t>
            </a:r>
          </a:p>
          <a:p>
            <a:r>
              <a:rPr lang="en-US" sz="4200" dirty="0"/>
              <a:t>Transmission Plan</a:t>
            </a:r>
          </a:p>
          <a:p>
            <a:r>
              <a:rPr lang="en-US" sz="4200" dirty="0"/>
              <a:t>Financial Plan including rate impacts of other parts of the IRP</a:t>
            </a:r>
          </a:p>
          <a:p>
            <a:r>
              <a:rPr lang="en-US" sz="4200" dirty="0"/>
              <a:t>Distributed Resources Plan</a:t>
            </a:r>
          </a:p>
          <a:p>
            <a:r>
              <a:rPr lang="en-US" sz="4200" dirty="0"/>
              <a:t>Renewable Energy Plan to ensure Nevada’s Renewable Energy Obligations are met</a:t>
            </a:r>
          </a:p>
          <a:p>
            <a:r>
              <a:rPr lang="en-US" sz="4200" dirty="0"/>
              <a:t>Demand Side and Energy Efficiency Plan</a:t>
            </a:r>
          </a:p>
          <a:p>
            <a:r>
              <a:rPr lang="en-US" sz="4200" dirty="0"/>
              <a:t>Transportation Electrification Plan </a:t>
            </a:r>
          </a:p>
          <a:p>
            <a:pPr marL="0" indent="0">
              <a:buNone/>
            </a:pPr>
            <a:r>
              <a:rPr lang="en-US" dirty="0"/>
              <a:t> </a:t>
            </a:r>
          </a:p>
        </p:txBody>
      </p:sp>
      <p:pic>
        <p:nvPicPr>
          <p:cNvPr id="5" name="Picture 4">
            <a:extLst>
              <a:ext uri="{FF2B5EF4-FFF2-40B4-BE49-F238E27FC236}">
                <a16:creationId xmlns:a16="http://schemas.microsoft.com/office/drawing/2014/main" id="{28C3415A-6DDD-157E-A173-E8AAE45C3DE8}"/>
              </a:ext>
            </a:extLst>
          </p:cNvPr>
          <p:cNvPicPr>
            <a:picLocks noChangeAspect="1"/>
          </p:cNvPicPr>
          <p:nvPr/>
        </p:nvPicPr>
        <p:blipFill>
          <a:blip r:embed="rId3"/>
          <a:stretch>
            <a:fillRect/>
          </a:stretch>
        </p:blipFill>
        <p:spPr>
          <a:xfrm>
            <a:off x="6934200" y="5811837"/>
            <a:ext cx="1581150" cy="771525"/>
          </a:xfrm>
          <a:prstGeom prst="rect">
            <a:avLst/>
          </a:prstGeom>
        </p:spPr>
      </p:pic>
      <p:pic>
        <p:nvPicPr>
          <p:cNvPr id="7" name="Graphic 6" descr="Checklist with solid fill">
            <a:extLst>
              <a:ext uri="{FF2B5EF4-FFF2-40B4-BE49-F238E27FC236}">
                <a16:creationId xmlns:a16="http://schemas.microsoft.com/office/drawing/2014/main" id="{D7752FC8-B710-0B7E-59F5-7FF471631A0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22317" y="1905000"/>
            <a:ext cx="914400" cy="914400"/>
          </a:xfrm>
          <a:prstGeom prst="rect">
            <a:avLst/>
          </a:prstGeom>
        </p:spPr>
      </p:pic>
    </p:spTree>
    <p:extLst>
      <p:ext uri="{BB962C8B-B14F-4D97-AF65-F5344CB8AC3E}">
        <p14:creationId xmlns:p14="http://schemas.microsoft.com/office/powerpoint/2010/main" val="627504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605AA9EE-E111-970E-D795-EF19380963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4C3EAB-3C54-144A-1B21-CA52775ADD1A}"/>
              </a:ext>
            </a:extLst>
          </p:cNvPr>
          <p:cNvSpPr>
            <a:spLocks noGrp="1"/>
          </p:cNvSpPr>
          <p:nvPr>
            <p:ph type="title"/>
          </p:nvPr>
        </p:nvSpPr>
        <p:sp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a:bodyPr>
          <a:lstStyle/>
          <a:p>
            <a:r>
              <a:rPr lang="en-US" sz="3600" b="1" dirty="0">
                <a:solidFill>
                  <a:schemeClr val="accent2">
                    <a:lumMod val="50000"/>
                  </a:schemeClr>
                </a:solidFill>
              </a:rPr>
              <a:t>NV Energy’s Integrated Resource Plans</a:t>
            </a:r>
          </a:p>
        </p:txBody>
      </p:sp>
      <p:sp>
        <p:nvSpPr>
          <p:cNvPr id="4" name="Content Placeholder 3">
            <a:extLst>
              <a:ext uri="{FF2B5EF4-FFF2-40B4-BE49-F238E27FC236}">
                <a16:creationId xmlns:a16="http://schemas.microsoft.com/office/drawing/2014/main" id="{80F3B442-1CCC-F00F-43A8-6E9F6B93AAE8}"/>
              </a:ext>
            </a:extLst>
          </p:cNvPr>
          <p:cNvSpPr>
            <a:spLocks noGrp="1"/>
          </p:cNvSpPr>
          <p:nvPr>
            <p:ph idx="1"/>
          </p:nvPr>
        </p:nvSpPr>
        <p:spPr/>
        <p:txBody>
          <a:bodyPr>
            <a:normAutofit lnSpcReduction="10000"/>
          </a:bodyPr>
          <a:lstStyle/>
          <a:p>
            <a:pPr marL="0" indent="0">
              <a:buNone/>
            </a:pPr>
            <a:r>
              <a:rPr lang="en-US" dirty="0"/>
              <a:t>The two most recent IRP’s were as follows:</a:t>
            </a:r>
          </a:p>
          <a:p>
            <a:pPr lvl="1">
              <a:buFont typeface="Wingdings" panose="05000000000000000000" pitchFamily="2" charset="2"/>
              <a:buChar char="Ø"/>
            </a:pPr>
            <a:r>
              <a:rPr lang="en-US" sz="1800" dirty="0">
                <a:solidFill>
                  <a:schemeClr val="accent2">
                    <a:lumMod val="75000"/>
                  </a:schemeClr>
                </a:solidFill>
              </a:rPr>
              <a:t>Docket No. 24-05041 </a:t>
            </a:r>
            <a:r>
              <a:rPr lang="en-US" sz="1800" dirty="0"/>
              <a:t>Joint Application of Nevada Power Company d/b/a NV Energy and Sierra Pacific Power Company d/b/a NV Energy for approval of their 2025-2044 Triennial Integrated Resource Plan and 2025-2027 Energy Supply Plan.</a:t>
            </a:r>
          </a:p>
          <a:p>
            <a:pPr marL="457200" lvl="1" indent="0">
              <a:buNone/>
            </a:pPr>
            <a:r>
              <a:rPr lang="en-US" sz="1800" dirty="0">
                <a:solidFill>
                  <a:schemeClr val="accent2">
                    <a:lumMod val="75000"/>
                  </a:schemeClr>
                </a:solidFill>
              </a:rPr>
              <a:t>	NV Energy’s Application was filed with the Commission on May 31, 2024, 	and an Order on Reconsideration was issued on February 18, 2025, 	reaffirming the Commission’s December 27, 2024, Order.</a:t>
            </a:r>
          </a:p>
          <a:p>
            <a:pPr lvl="1">
              <a:buFont typeface="Wingdings" panose="05000000000000000000" pitchFamily="2" charset="2"/>
              <a:buChar char="Ø"/>
            </a:pPr>
            <a:r>
              <a:rPr lang="en-US" sz="1800" dirty="0">
                <a:solidFill>
                  <a:schemeClr val="accent2">
                    <a:lumMod val="75000"/>
                  </a:schemeClr>
                </a:solidFill>
              </a:rPr>
              <a:t>Docket No. 26-05007 </a:t>
            </a:r>
            <a:r>
              <a:rPr lang="en-US" sz="1800" dirty="0"/>
              <a:t>Joint Application of Nevada Power Company d/b/a NV Energy and Sierra Pacific Power Company d/b/a NV Energy for approval of their 2027-2046 Triennial Integrated Resource Plan and 2027-2029 Energy Supply Plan.</a:t>
            </a:r>
          </a:p>
          <a:p>
            <a:pPr marL="457200" lvl="1" indent="0">
              <a:buNone/>
            </a:pPr>
            <a:r>
              <a:rPr lang="en-US" sz="1800" dirty="0">
                <a:solidFill>
                  <a:schemeClr val="accent2">
                    <a:lumMod val="75000"/>
                  </a:schemeClr>
                </a:solidFill>
              </a:rPr>
              <a:t>	NV Energy’s Application was Filed on May 6, 2026, and the Application is 	currently under review. The Regulatory Operations Staff will join us shortly 	to give an overview of the requests in the Transmission Plan in Docket No. 	26-05007.</a:t>
            </a:r>
          </a:p>
          <a:p>
            <a:pPr marL="0" indent="0">
              <a:buNone/>
            </a:pPr>
            <a:endParaRPr lang="en-US" dirty="0"/>
          </a:p>
        </p:txBody>
      </p:sp>
      <p:pic>
        <p:nvPicPr>
          <p:cNvPr id="5" name="Picture 4">
            <a:extLst>
              <a:ext uri="{FF2B5EF4-FFF2-40B4-BE49-F238E27FC236}">
                <a16:creationId xmlns:a16="http://schemas.microsoft.com/office/drawing/2014/main" id="{523188E7-D01E-CBF4-51B4-1387D6DE25BB}"/>
              </a:ext>
            </a:extLst>
          </p:cNvPr>
          <p:cNvPicPr>
            <a:picLocks noChangeAspect="1"/>
          </p:cNvPicPr>
          <p:nvPr/>
        </p:nvPicPr>
        <p:blipFill>
          <a:blip r:embed="rId3"/>
          <a:stretch>
            <a:fillRect/>
          </a:stretch>
        </p:blipFill>
        <p:spPr>
          <a:xfrm>
            <a:off x="6705600" y="5922962"/>
            <a:ext cx="1581150" cy="771525"/>
          </a:xfrm>
          <a:prstGeom prst="rect">
            <a:avLst/>
          </a:prstGeom>
        </p:spPr>
      </p:pic>
    </p:spTree>
    <p:extLst>
      <p:ext uri="{BB962C8B-B14F-4D97-AF65-F5344CB8AC3E}">
        <p14:creationId xmlns:p14="http://schemas.microsoft.com/office/powerpoint/2010/main" val="3914798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AE027FB3-51A7-867C-31E1-6C78B03B34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00F98B-3F0F-E6FF-2E59-0330934FEB85}"/>
              </a:ext>
            </a:extLst>
          </p:cNvPr>
          <p:cNvSpPr>
            <a:spLocks noGrp="1"/>
          </p:cNvSpPr>
          <p:nvPr>
            <p:ph type="title"/>
          </p:nvPr>
        </p:nvSpPr>
        <p:sp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a:bodyPr>
          <a:lstStyle/>
          <a:p>
            <a:r>
              <a:rPr lang="en-US" sz="3600" b="1" dirty="0">
                <a:solidFill>
                  <a:schemeClr val="accent2">
                    <a:lumMod val="50000"/>
                  </a:schemeClr>
                </a:solidFill>
              </a:rPr>
              <a:t>Relevant Regional Committees </a:t>
            </a:r>
          </a:p>
        </p:txBody>
      </p:sp>
      <p:sp>
        <p:nvSpPr>
          <p:cNvPr id="4" name="Content Placeholder 3">
            <a:extLst>
              <a:ext uri="{FF2B5EF4-FFF2-40B4-BE49-F238E27FC236}">
                <a16:creationId xmlns:a16="http://schemas.microsoft.com/office/drawing/2014/main" id="{894CF1D0-96E3-E15F-B188-E9C7CE382416}"/>
              </a:ext>
            </a:extLst>
          </p:cNvPr>
          <p:cNvSpPr>
            <a:spLocks noGrp="1"/>
          </p:cNvSpPr>
          <p:nvPr>
            <p:ph idx="1"/>
          </p:nvPr>
        </p:nvSpPr>
        <p:spPr>
          <a:xfrm>
            <a:off x="457200" y="1600200"/>
            <a:ext cx="8229600" cy="4800600"/>
          </a:xfrm>
        </p:spPr>
        <p:txBody>
          <a:bodyPr>
            <a:normAutofit fontScale="62500" lnSpcReduction="20000"/>
          </a:bodyPr>
          <a:lstStyle/>
          <a:p>
            <a:pPr marL="0" indent="0" algn="ctr">
              <a:buNone/>
            </a:pPr>
            <a:r>
              <a:rPr lang="en-US" sz="3800" dirty="0"/>
              <a:t>Western Energy Markets Body of State Regulators</a:t>
            </a:r>
          </a:p>
          <a:p>
            <a:pPr marL="0" indent="0" algn="ctr">
              <a:buNone/>
            </a:pPr>
            <a:r>
              <a:rPr lang="en-US" sz="2900" dirty="0"/>
              <a:t>Current Representative, Commission Chair Hayley Williamson</a:t>
            </a:r>
          </a:p>
          <a:p>
            <a:endParaRPr lang="en-US" sz="2900" dirty="0"/>
          </a:p>
          <a:p>
            <a:r>
              <a:rPr lang="en-US" sz="2600" dirty="0"/>
              <a:t>The Western Energy Markets Body of State Regulators (</a:t>
            </a:r>
            <a:r>
              <a:rPr lang="en-US" sz="2600" dirty="0" err="1"/>
              <a:t>BOSR</a:t>
            </a:r>
            <a:r>
              <a:rPr lang="en-US" sz="2600" dirty="0"/>
              <a:t>) was established in September 2015, as a part of the governance proposal adopted by the Board of Governors of the California Independent System Operator (CAISO) to address the regional nature of its energy imbalance market (EIM). The </a:t>
            </a:r>
            <a:r>
              <a:rPr lang="en-US" sz="2600" dirty="0" err="1"/>
              <a:t>BOSR</a:t>
            </a:r>
            <a:r>
              <a:rPr lang="en-US" sz="2600" dirty="0"/>
              <a:t> is comprised of one commissioner from each of the state public utilities commissions in which a regulated load-serving utility participates or plans to participate in the CAISO EIM or Extended Day-Ahead Market (EDAM). The </a:t>
            </a:r>
            <a:r>
              <a:rPr lang="en-US" sz="2600" dirty="0" err="1"/>
              <a:t>BOSR</a:t>
            </a:r>
            <a:r>
              <a:rPr lang="en-US" sz="2600" dirty="0"/>
              <a:t> provides a forum for state commissioners to (1) select a voting member of the Western Energy Markets (WEM) Governing Body Nominating Committee, (2) learn about and discuss the EIM, EDAM, and CAISO markets, and (3) express a common position in CAISO stakeholder processes or to the WEM Governing Body on EIM and/or EDAM issues.</a:t>
            </a:r>
          </a:p>
          <a:p>
            <a:pPr marL="0" indent="0">
              <a:buNone/>
            </a:pPr>
            <a:endParaRPr lang="en-US" sz="2600" dirty="0"/>
          </a:p>
          <a:p>
            <a:r>
              <a:rPr lang="en-US" sz="2600" dirty="0"/>
              <a:t>The EIM and EDAM allows western balancing authorities outside of the CAISO footprint to participate in CAISO’s real-time and extended day-ahead wholesale energy market, without fully integrating into the CAISO balancing authority. EIM and EDAM participants buy and sell power in the wholesale energy market close to the time electricity is consumed, and in the day-ahead, respectively</a:t>
            </a:r>
            <a:r>
              <a:rPr lang="en-US" sz="2900" dirty="0"/>
              <a:t>.</a:t>
            </a:r>
          </a:p>
          <a:p>
            <a:pPr marL="0" indent="0">
              <a:buNone/>
            </a:pPr>
            <a:endParaRPr lang="en-US" sz="2000" dirty="0"/>
          </a:p>
        </p:txBody>
      </p:sp>
      <p:pic>
        <p:nvPicPr>
          <p:cNvPr id="5" name="Picture 4">
            <a:extLst>
              <a:ext uri="{FF2B5EF4-FFF2-40B4-BE49-F238E27FC236}">
                <a16:creationId xmlns:a16="http://schemas.microsoft.com/office/drawing/2014/main" id="{50060EE0-80CE-FE3C-4A49-21CD4BCE1686}"/>
              </a:ext>
            </a:extLst>
          </p:cNvPr>
          <p:cNvPicPr>
            <a:picLocks noChangeAspect="1"/>
          </p:cNvPicPr>
          <p:nvPr/>
        </p:nvPicPr>
        <p:blipFill>
          <a:blip r:embed="rId3"/>
          <a:stretch>
            <a:fillRect/>
          </a:stretch>
        </p:blipFill>
        <p:spPr>
          <a:xfrm>
            <a:off x="6705600" y="5868372"/>
            <a:ext cx="1581150" cy="771525"/>
          </a:xfrm>
          <a:prstGeom prst="rect">
            <a:avLst/>
          </a:prstGeom>
        </p:spPr>
      </p:pic>
      <p:pic>
        <p:nvPicPr>
          <p:cNvPr id="7" name="Graphic 6" descr="Meeting with solid fill">
            <a:extLst>
              <a:ext uri="{FF2B5EF4-FFF2-40B4-BE49-F238E27FC236}">
                <a16:creationId xmlns:a16="http://schemas.microsoft.com/office/drawing/2014/main" id="{77216DF1-D1D0-AA2F-9E31-CB00247DA73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33046" y="388938"/>
            <a:ext cx="914400" cy="914400"/>
          </a:xfrm>
          <a:prstGeom prst="rect">
            <a:avLst/>
          </a:prstGeom>
        </p:spPr>
      </p:pic>
    </p:spTree>
    <p:extLst>
      <p:ext uri="{BB962C8B-B14F-4D97-AF65-F5344CB8AC3E}">
        <p14:creationId xmlns:p14="http://schemas.microsoft.com/office/powerpoint/2010/main" val="1117742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4527CB94-6A64-89A2-A0A9-0EBAC6656B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50C9BC-1AEA-ADBE-9E08-FF81DBB6CB8F}"/>
              </a:ext>
            </a:extLst>
          </p:cNvPr>
          <p:cNvSpPr>
            <a:spLocks noGrp="1"/>
          </p:cNvSpPr>
          <p:nvPr>
            <p:ph type="title"/>
          </p:nvPr>
        </p:nvSpPr>
        <p:sp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a:bodyPr>
          <a:lstStyle/>
          <a:p>
            <a:r>
              <a:rPr lang="en-US" sz="3600" b="1" dirty="0">
                <a:solidFill>
                  <a:schemeClr val="accent2">
                    <a:lumMod val="50000"/>
                  </a:schemeClr>
                </a:solidFill>
              </a:rPr>
              <a:t>Relevant Regional Committees </a:t>
            </a:r>
          </a:p>
        </p:txBody>
      </p:sp>
      <p:sp>
        <p:nvSpPr>
          <p:cNvPr id="4" name="Content Placeholder 3">
            <a:extLst>
              <a:ext uri="{FF2B5EF4-FFF2-40B4-BE49-F238E27FC236}">
                <a16:creationId xmlns:a16="http://schemas.microsoft.com/office/drawing/2014/main" id="{6C344BCD-7D54-5A7D-AE51-BD7D704CBBE8}"/>
              </a:ext>
            </a:extLst>
          </p:cNvPr>
          <p:cNvSpPr>
            <a:spLocks noGrp="1"/>
          </p:cNvSpPr>
          <p:nvPr>
            <p:ph idx="1"/>
          </p:nvPr>
        </p:nvSpPr>
        <p:spPr>
          <a:xfrm>
            <a:off x="457200" y="1600200"/>
            <a:ext cx="8229600" cy="4800600"/>
          </a:xfrm>
        </p:spPr>
        <p:txBody>
          <a:bodyPr>
            <a:normAutofit fontScale="47500" lnSpcReduction="20000"/>
          </a:bodyPr>
          <a:lstStyle/>
          <a:p>
            <a:pPr marL="0" indent="0" algn="ctr">
              <a:buNone/>
            </a:pPr>
            <a:r>
              <a:rPr lang="en-US" sz="4200" dirty="0" err="1"/>
              <a:t>WPP</a:t>
            </a:r>
            <a:r>
              <a:rPr lang="en-US" sz="4200" dirty="0"/>
              <a:t> Western Resource Adequacy Program</a:t>
            </a:r>
          </a:p>
          <a:p>
            <a:pPr marL="0" indent="0" algn="ctr">
              <a:buNone/>
            </a:pPr>
            <a:r>
              <a:rPr lang="en-US" sz="4200" dirty="0"/>
              <a:t>Committee of State Representatives </a:t>
            </a:r>
          </a:p>
          <a:p>
            <a:pPr marL="0" indent="0" algn="ctr">
              <a:buNone/>
            </a:pPr>
            <a:r>
              <a:rPr lang="en-US" sz="2900" dirty="0"/>
              <a:t>Current Representative, Commissioner Tammy Cordova</a:t>
            </a:r>
          </a:p>
          <a:p>
            <a:endParaRPr lang="en-US" sz="2900" dirty="0"/>
          </a:p>
          <a:p>
            <a:r>
              <a:rPr lang="en-US" dirty="0"/>
              <a:t>The Committee of State Representatives (</a:t>
            </a:r>
            <a:r>
              <a:rPr lang="en-US" dirty="0" err="1"/>
              <a:t>COSR</a:t>
            </a:r>
            <a:r>
              <a:rPr lang="en-US" dirty="0"/>
              <a:t>) is a standing committee of the Western Resource Adequacy Program (WRAP), a first-of-its-kind reliability program in the West operated by the Western Power Pool (</a:t>
            </a:r>
            <a:r>
              <a:rPr lang="en-US" dirty="0" err="1"/>
              <a:t>WPP</a:t>
            </a:r>
            <a:r>
              <a:rPr lang="en-US" dirty="0"/>
              <a:t>). The WRAP tariff was approved by the Federal Energy Regulatory Commission (FERC) at the beginning of 2023, and the </a:t>
            </a:r>
            <a:r>
              <a:rPr lang="en-US" dirty="0" err="1"/>
              <a:t>COSR</a:t>
            </a:r>
            <a:r>
              <a:rPr lang="en-US" dirty="0"/>
              <a:t> was established soon after in April 2023 in accordance with the WRAP Bylaws. The </a:t>
            </a:r>
            <a:r>
              <a:rPr lang="en-US" dirty="0" err="1"/>
              <a:t>COSR</a:t>
            </a:r>
            <a:r>
              <a:rPr lang="en-US" dirty="0"/>
              <a:t> aims to support state and provincial engagement in the WRAP and share those valuable perspectives on pertinent program matters. The </a:t>
            </a:r>
            <a:r>
              <a:rPr lang="en-US" dirty="0" err="1"/>
              <a:t>COSR</a:t>
            </a:r>
            <a:r>
              <a:rPr lang="en-US" dirty="0"/>
              <a:t> will advise the </a:t>
            </a:r>
            <a:r>
              <a:rPr lang="en-US" dirty="0" err="1"/>
              <a:t>WPP</a:t>
            </a:r>
            <a:r>
              <a:rPr lang="en-US" dirty="0"/>
              <a:t> Board of Directors, Program Review Committee (PRC), Resource Adequacy Participants Committee (</a:t>
            </a:r>
            <a:r>
              <a:rPr lang="en-US" dirty="0" err="1"/>
              <a:t>RAPC</a:t>
            </a:r>
            <a:r>
              <a:rPr lang="en-US" dirty="0"/>
              <a:t>), any working groups or task forces, and the Federal Energy Regulatory Commission (FERC) on matters related to WRAP governance, program design, and operations.</a:t>
            </a:r>
          </a:p>
          <a:p>
            <a:pPr marL="0" indent="0">
              <a:buNone/>
            </a:pPr>
            <a:endParaRPr lang="en-US" dirty="0"/>
          </a:p>
          <a:p>
            <a:r>
              <a:rPr lang="en-US" dirty="0"/>
              <a:t>The </a:t>
            </a:r>
            <a:r>
              <a:rPr lang="en-US" dirty="0" err="1"/>
              <a:t>COSR</a:t>
            </a:r>
            <a:r>
              <a:rPr lang="en-US" dirty="0"/>
              <a:t> is composed of one representative from each state or provincial jurisdiction that regulates at least one Participant. State and provincial representatives are nominated by the Chair or President of their respective public utility commissions and may include representatives from the state or provincial energy offices or state or provincial funded consumer advocates. The </a:t>
            </a:r>
            <a:r>
              <a:rPr lang="en-US" dirty="0" err="1"/>
              <a:t>COSR</a:t>
            </a:r>
            <a:r>
              <a:rPr lang="en-US" dirty="0"/>
              <a:t> operates in a public setting and welcomes other regional stakeholders to attend committee meetings to better foster engagement and collaboration.</a:t>
            </a:r>
          </a:p>
          <a:p>
            <a:pPr marL="0" indent="0">
              <a:buNone/>
            </a:pPr>
            <a:endParaRPr lang="en-US" sz="2000" dirty="0"/>
          </a:p>
        </p:txBody>
      </p:sp>
      <p:pic>
        <p:nvPicPr>
          <p:cNvPr id="5" name="Picture 4">
            <a:extLst>
              <a:ext uri="{FF2B5EF4-FFF2-40B4-BE49-F238E27FC236}">
                <a16:creationId xmlns:a16="http://schemas.microsoft.com/office/drawing/2014/main" id="{10EF38DC-907B-B37F-7965-2FF34E44B61A}"/>
              </a:ext>
            </a:extLst>
          </p:cNvPr>
          <p:cNvPicPr>
            <a:picLocks noChangeAspect="1"/>
          </p:cNvPicPr>
          <p:nvPr/>
        </p:nvPicPr>
        <p:blipFill>
          <a:blip r:embed="rId3"/>
          <a:stretch>
            <a:fillRect/>
          </a:stretch>
        </p:blipFill>
        <p:spPr>
          <a:xfrm>
            <a:off x="6934200" y="5821669"/>
            <a:ext cx="1581150" cy="771525"/>
          </a:xfrm>
          <a:prstGeom prst="rect">
            <a:avLst/>
          </a:prstGeom>
        </p:spPr>
      </p:pic>
    </p:spTree>
    <p:extLst>
      <p:ext uri="{BB962C8B-B14F-4D97-AF65-F5344CB8AC3E}">
        <p14:creationId xmlns:p14="http://schemas.microsoft.com/office/powerpoint/2010/main" val="931962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2C74CAA0-7018-2693-0CA2-27692B66D0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12FF1E-499D-1A56-AE36-2EB790EA55B8}"/>
              </a:ext>
            </a:extLst>
          </p:cNvPr>
          <p:cNvSpPr>
            <a:spLocks noGrp="1"/>
          </p:cNvSpPr>
          <p:nvPr>
            <p:ph type="title"/>
          </p:nvPr>
        </p:nvSpPr>
        <p:sp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a:bodyPr>
          <a:lstStyle/>
          <a:p>
            <a:r>
              <a:rPr lang="en-US" sz="3600" b="1" dirty="0">
                <a:solidFill>
                  <a:schemeClr val="accent2">
                    <a:lumMod val="50000"/>
                  </a:schemeClr>
                </a:solidFill>
              </a:rPr>
              <a:t>Relevant Regional Committees </a:t>
            </a:r>
          </a:p>
        </p:txBody>
      </p:sp>
      <p:sp>
        <p:nvSpPr>
          <p:cNvPr id="4" name="Content Placeholder 3">
            <a:extLst>
              <a:ext uri="{FF2B5EF4-FFF2-40B4-BE49-F238E27FC236}">
                <a16:creationId xmlns:a16="http://schemas.microsoft.com/office/drawing/2014/main" id="{27FF872D-D38A-E5C9-60C0-BDF6524FA95C}"/>
              </a:ext>
            </a:extLst>
          </p:cNvPr>
          <p:cNvSpPr>
            <a:spLocks noGrp="1"/>
          </p:cNvSpPr>
          <p:nvPr>
            <p:ph idx="1"/>
          </p:nvPr>
        </p:nvSpPr>
        <p:spPr>
          <a:xfrm>
            <a:off x="457200" y="1600200"/>
            <a:ext cx="8229600" cy="4800600"/>
          </a:xfrm>
        </p:spPr>
        <p:txBody>
          <a:bodyPr>
            <a:normAutofit fontScale="47500" lnSpcReduction="20000"/>
          </a:bodyPr>
          <a:lstStyle/>
          <a:p>
            <a:pPr marL="0" indent="0" algn="ctr">
              <a:buNone/>
            </a:pPr>
            <a:r>
              <a:rPr lang="en-US" sz="5100" dirty="0"/>
              <a:t>Western Interconnection Regional Advisory Body</a:t>
            </a:r>
          </a:p>
          <a:p>
            <a:pPr marL="0" indent="0" algn="ctr">
              <a:buNone/>
            </a:pPr>
            <a:r>
              <a:rPr lang="en-US" sz="3800" dirty="0"/>
              <a:t>Current Representative, Director James Humm, Nevada GOE</a:t>
            </a:r>
          </a:p>
          <a:p>
            <a:endParaRPr lang="en-US" sz="2900" dirty="0"/>
          </a:p>
          <a:p>
            <a:r>
              <a:rPr lang="en-US" sz="3400" dirty="0"/>
              <a:t>In 2006, upon petition of ten western governors and in accordance with Section 215(j) of the Federal Power Act (</a:t>
            </a:r>
            <a:r>
              <a:rPr lang="en-US" sz="3400" dirty="0" err="1"/>
              <a:t>FPA</a:t>
            </a:r>
            <a:r>
              <a:rPr lang="en-US" sz="3400" dirty="0"/>
              <a:t>), the Federal Energy Regulatory Commission (FERC) created the Western Interconnection Regional Advisory Body (</a:t>
            </a:r>
            <a:r>
              <a:rPr lang="en-US" sz="3400" dirty="0" err="1"/>
              <a:t>WIRAB</a:t>
            </a:r>
            <a:r>
              <a:rPr lang="en-US" sz="3400" dirty="0"/>
              <a:t>).  As a Section 215(j) regional advisory body, </a:t>
            </a:r>
            <a:r>
              <a:rPr lang="en-US" sz="3400" dirty="0" err="1"/>
              <a:t>WIRAB</a:t>
            </a:r>
            <a:r>
              <a:rPr lang="en-US" sz="3400" dirty="0"/>
              <a:t> has the authority to advise FERC, the North American Electric Reliability Corporation (NERC), and the Western Regional Entity (i.e., </a:t>
            </a:r>
            <a:r>
              <a:rPr lang="en-US" sz="3400" dirty="0" err="1"/>
              <a:t>WECC</a:t>
            </a:r>
            <a:r>
              <a:rPr lang="en-US" sz="3400" dirty="0"/>
              <a:t>) on matters pertaining to electric grid reliability in the Western Interconnection.  For example, </a:t>
            </a:r>
            <a:r>
              <a:rPr lang="en-US" sz="3400" dirty="0" err="1"/>
              <a:t>WIRAB</a:t>
            </a:r>
            <a:r>
              <a:rPr lang="en-US" sz="3400" dirty="0"/>
              <a:t> advises these entities on whether reliability standards proposed to apply within the region and </a:t>
            </a:r>
            <a:r>
              <a:rPr lang="en-US" sz="3400" dirty="0" err="1"/>
              <a:t>WECC</a:t>
            </a:r>
            <a:r>
              <a:rPr lang="en-US" sz="3400" dirty="0"/>
              <a:t> governance and budgets are just, reasonable, not unduly discriminatory or preferential, and in the public interest.</a:t>
            </a:r>
          </a:p>
          <a:p>
            <a:endParaRPr lang="en-US" sz="3400" dirty="0"/>
          </a:p>
          <a:p>
            <a:r>
              <a:rPr lang="en-US" sz="3400" dirty="0" err="1"/>
              <a:t>WIRAB’s</a:t>
            </a:r>
            <a:r>
              <a:rPr lang="en-US" sz="3400" dirty="0"/>
              <a:t> membership is comprised of all states and provinces with load served in the Western Interconnection.  The </a:t>
            </a:r>
            <a:r>
              <a:rPr lang="en-US" sz="3400" dirty="0" err="1"/>
              <a:t>FPA</a:t>
            </a:r>
            <a:r>
              <a:rPr lang="en-US" sz="3400" dirty="0"/>
              <a:t> provides that, as a body organized on an Interconnection-wide basis, FERC may give deference to the advice of </a:t>
            </a:r>
            <a:r>
              <a:rPr lang="en-US" sz="3400" dirty="0" err="1"/>
              <a:t>WIRAB</a:t>
            </a:r>
            <a:r>
              <a:rPr lang="en-US" sz="3400" dirty="0"/>
              <a:t>.  </a:t>
            </a:r>
            <a:r>
              <a:rPr lang="en-US" sz="3400" dirty="0" err="1"/>
              <a:t>WIRAB</a:t>
            </a:r>
            <a:r>
              <a:rPr lang="en-US" sz="3400" dirty="0"/>
              <a:t> works hard to achieve consensus among all its members before submitting advice on important reliability matters.  </a:t>
            </a:r>
            <a:r>
              <a:rPr lang="en-US" sz="3400" dirty="0" err="1"/>
              <a:t>WIRAB</a:t>
            </a:r>
            <a:r>
              <a:rPr lang="en-US" sz="3400" dirty="0"/>
              <a:t> is unique because it speaks with a single common voice, on behalf of all states and provinces in the Western Interconnection, regarding electric system reliability matters.</a:t>
            </a:r>
          </a:p>
          <a:p>
            <a:pPr marL="0" indent="0">
              <a:buNone/>
            </a:pPr>
            <a:endParaRPr lang="en-US" sz="2000" dirty="0"/>
          </a:p>
        </p:txBody>
      </p:sp>
      <p:pic>
        <p:nvPicPr>
          <p:cNvPr id="5" name="Picture 4">
            <a:extLst>
              <a:ext uri="{FF2B5EF4-FFF2-40B4-BE49-F238E27FC236}">
                <a16:creationId xmlns:a16="http://schemas.microsoft.com/office/drawing/2014/main" id="{25DB9018-6C5A-DADD-2656-690DDBE128BB}"/>
              </a:ext>
            </a:extLst>
          </p:cNvPr>
          <p:cNvPicPr>
            <a:picLocks noChangeAspect="1"/>
          </p:cNvPicPr>
          <p:nvPr/>
        </p:nvPicPr>
        <p:blipFill>
          <a:blip r:embed="rId3"/>
          <a:stretch>
            <a:fillRect/>
          </a:stretch>
        </p:blipFill>
        <p:spPr>
          <a:xfrm>
            <a:off x="6781800" y="5943600"/>
            <a:ext cx="1581150" cy="771525"/>
          </a:xfrm>
          <a:prstGeom prst="rect">
            <a:avLst/>
          </a:prstGeom>
        </p:spPr>
      </p:pic>
    </p:spTree>
    <p:extLst>
      <p:ext uri="{BB962C8B-B14F-4D97-AF65-F5344CB8AC3E}">
        <p14:creationId xmlns:p14="http://schemas.microsoft.com/office/powerpoint/2010/main" val="2049602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1C352E2D-CEDA-C62D-D39B-18A3FFCC21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A7D23A-F1D3-3515-1DEB-E046E91EA603}"/>
              </a:ext>
            </a:extLst>
          </p:cNvPr>
          <p:cNvSpPr>
            <a:spLocks noGrp="1"/>
          </p:cNvSpPr>
          <p:nvPr>
            <p:ph type="title"/>
          </p:nvPr>
        </p:nvSpPr>
        <p:sp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a:bodyPr>
          <a:lstStyle/>
          <a:p>
            <a:r>
              <a:rPr lang="en-US" sz="3600" b="1" dirty="0">
                <a:solidFill>
                  <a:schemeClr val="accent2">
                    <a:lumMod val="50000"/>
                  </a:schemeClr>
                </a:solidFill>
              </a:rPr>
              <a:t>Relevant Regional Committees </a:t>
            </a:r>
          </a:p>
        </p:txBody>
      </p:sp>
      <p:sp>
        <p:nvSpPr>
          <p:cNvPr id="4" name="Content Placeholder 3">
            <a:extLst>
              <a:ext uri="{FF2B5EF4-FFF2-40B4-BE49-F238E27FC236}">
                <a16:creationId xmlns:a16="http://schemas.microsoft.com/office/drawing/2014/main" id="{24B50F38-4C0B-1191-99D9-BA1CC33A8506}"/>
              </a:ext>
            </a:extLst>
          </p:cNvPr>
          <p:cNvSpPr>
            <a:spLocks noGrp="1"/>
          </p:cNvSpPr>
          <p:nvPr>
            <p:ph idx="1"/>
          </p:nvPr>
        </p:nvSpPr>
        <p:spPr>
          <a:xfrm>
            <a:off x="457200" y="1600200"/>
            <a:ext cx="8229600" cy="4800600"/>
          </a:xfrm>
        </p:spPr>
        <p:txBody>
          <a:bodyPr>
            <a:normAutofit fontScale="55000" lnSpcReduction="20000"/>
          </a:bodyPr>
          <a:lstStyle/>
          <a:p>
            <a:pPr marL="0" indent="0" algn="ctr">
              <a:buNone/>
            </a:pPr>
            <a:r>
              <a:rPr lang="en-US" sz="5100" dirty="0"/>
              <a:t>Committee on Regional Electric Power Cooperation</a:t>
            </a:r>
          </a:p>
          <a:p>
            <a:pPr marL="0" indent="0" algn="ctr">
              <a:buNone/>
            </a:pPr>
            <a:r>
              <a:rPr lang="en-US" sz="3800" dirty="0"/>
              <a:t>Current Representatives, Commission Chair Hayley Williamson and </a:t>
            </a:r>
          </a:p>
          <a:p>
            <a:pPr marL="0" indent="0" algn="ctr">
              <a:buNone/>
            </a:pPr>
            <a:r>
              <a:rPr lang="en-US" sz="3800" dirty="0"/>
              <a:t>Director James Humm, Nevada GOE</a:t>
            </a:r>
          </a:p>
          <a:p>
            <a:endParaRPr lang="en-US" sz="2900" dirty="0"/>
          </a:p>
          <a:p>
            <a:r>
              <a:rPr lang="en-US" dirty="0"/>
              <a:t>The Committee on Regional Electric Power Cooperation (</a:t>
            </a:r>
            <a:r>
              <a:rPr lang="en-US" dirty="0" err="1"/>
              <a:t>CREPC</a:t>
            </a:r>
            <a:r>
              <a:rPr lang="en-US" dirty="0"/>
              <a:t>) was established in 1982. </a:t>
            </a:r>
            <a:r>
              <a:rPr lang="en-US" dirty="0" err="1"/>
              <a:t>CREPC</a:t>
            </a:r>
            <a:r>
              <a:rPr lang="en-US" dirty="0"/>
              <a:t> is a joint committee of the Western Interstate Energy Board (WIEB) and the Western Conference of Public Service Commissioners (</a:t>
            </a:r>
            <a:r>
              <a:rPr lang="en-US" dirty="0" err="1"/>
              <a:t>WCPSC</a:t>
            </a:r>
            <a:r>
              <a:rPr lang="en-US" dirty="0"/>
              <a:t>). In November 2022, WIEB and </a:t>
            </a:r>
            <a:r>
              <a:rPr lang="en-US" dirty="0" err="1"/>
              <a:t>WCPSC</a:t>
            </a:r>
            <a:r>
              <a:rPr lang="en-US" dirty="0"/>
              <a:t> adopted a </a:t>
            </a:r>
            <a:r>
              <a:rPr lang="en-US" b="1" dirty="0">
                <a:hlinkClick r:id="rId3"/>
              </a:rPr>
              <a:t>Charter</a:t>
            </a:r>
            <a:r>
              <a:rPr lang="en-US" dirty="0"/>
              <a:t> articulating the scope, role, and membership of the Committee.</a:t>
            </a:r>
          </a:p>
          <a:p>
            <a:r>
              <a:rPr lang="en-US" dirty="0" err="1"/>
              <a:t>CREPC</a:t>
            </a:r>
            <a:r>
              <a:rPr lang="en-US" dirty="0"/>
              <a:t> is composed of an energy office official and a regulatory utility commissioner from each of the Western states and Canadian provinces and focuses on electric power system policy issues that require regional cooperation in the West. All state and provincial agency personnel, not just designated </a:t>
            </a:r>
            <a:r>
              <a:rPr lang="en-US" dirty="0" err="1"/>
              <a:t>CREPC</a:t>
            </a:r>
            <a:r>
              <a:rPr lang="en-US" dirty="0"/>
              <a:t> Members, are invited and encouraged, to participate in meetings and discussions.</a:t>
            </a:r>
          </a:p>
          <a:p>
            <a:pPr marL="0" indent="0">
              <a:buNone/>
            </a:pPr>
            <a:endParaRPr lang="en-US" sz="2000" dirty="0"/>
          </a:p>
        </p:txBody>
      </p:sp>
      <p:pic>
        <p:nvPicPr>
          <p:cNvPr id="5" name="Picture 4">
            <a:extLst>
              <a:ext uri="{FF2B5EF4-FFF2-40B4-BE49-F238E27FC236}">
                <a16:creationId xmlns:a16="http://schemas.microsoft.com/office/drawing/2014/main" id="{98B30315-9525-660F-5049-53F5C75DCA26}"/>
              </a:ext>
            </a:extLst>
          </p:cNvPr>
          <p:cNvPicPr>
            <a:picLocks noChangeAspect="1"/>
          </p:cNvPicPr>
          <p:nvPr/>
        </p:nvPicPr>
        <p:blipFill>
          <a:blip r:embed="rId4"/>
          <a:stretch>
            <a:fillRect/>
          </a:stretch>
        </p:blipFill>
        <p:spPr>
          <a:xfrm>
            <a:off x="6781800" y="5838876"/>
            <a:ext cx="1581150" cy="771525"/>
          </a:xfrm>
          <a:prstGeom prst="rect">
            <a:avLst/>
          </a:prstGeom>
        </p:spPr>
      </p:pic>
      <p:pic>
        <p:nvPicPr>
          <p:cNvPr id="7" name="Graphic 6" descr="Room with laptops and chairs">
            <a:extLst>
              <a:ext uri="{FF2B5EF4-FFF2-40B4-BE49-F238E27FC236}">
                <a16:creationId xmlns:a16="http://schemas.microsoft.com/office/drawing/2014/main" id="{D7F096D8-52D3-2F26-6106-978F3A7B2B2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057400" y="5040312"/>
            <a:ext cx="2743200" cy="1543050"/>
          </a:xfrm>
          <a:prstGeom prst="rect">
            <a:avLst/>
          </a:prstGeom>
        </p:spPr>
      </p:pic>
    </p:spTree>
    <p:extLst>
      <p:ext uri="{BB962C8B-B14F-4D97-AF65-F5344CB8AC3E}">
        <p14:creationId xmlns:p14="http://schemas.microsoft.com/office/powerpoint/2010/main" val="945179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4EA5A13E-5ACF-04A8-EA6E-342CF23721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91BB5F-34FD-D6AC-A01A-F6A2E2A34C8E}"/>
              </a:ext>
            </a:extLst>
          </p:cNvPr>
          <p:cNvSpPr>
            <a:spLocks noGrp="1"/>
          </p:cNvSpPr>
          <p:nvPr>
            <p:ph type="title"/>
          </p:nvPr>
        </p:nvSpPr>
        <p:sp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a:bodyPr>
          <a:lstStyle/>
          <a:p>
            <a:r>
              <a:rPr lang="en-US" sz="3600" b="1" dirty="0">
                <a:solidFill>
                  <a:schemeClr val="accent2">
                    <a:lumMod val="50000"/>
                  </a:schemeClr>
                </a:solidFill>
              </a:rPr>
              <a:t>Relevant Regional Committees </a:t>
            </a:r>
          </a:p>
        </p:txBody>
      </p:sp>
      <p:sp>
        <p:nvSpPr>
          <p:cNvPr id="4" name="Content Placeholder 3">
            <a:extLst>
              <a:ext uri="{FF2B5EF4-FFF2-40B4-BE49-F238E27FC236}">
                <a16:creationId xmlns:a16="http://schemas.microsoft.com/office/drawing/2014/main" id="{58FCD0CA-2BEB-0196-5E1C-DD1281335AD4}"/>
              </a:ext>
            </a:extLst>
          </p:cNvPr>
          <p:cNvSpPr>
            <a:spLocks noGrp="1"/>
          </p:cNvSpPr>
          <p:nvPr>
            <p:ph idx="1"/>
          </p:nvPr>
        </p:nvSpPr>
        <p:spPr>
          <a:xfrm>
            <a:off x="457200" y="1600200"/>
            <a:ext cx="8229600" cy="4800600"/>
          </a:xfrm>
        </p:spPr>
        <p:txBody>
          <a:bodyPr>
            <a:normAutofit fontScale="47500" lnSpcReduction="20000"/>
          </a:bodyPr>
          <a:lstStyle/>
          <a:p>
            <a:pPr marL="0" indent="0" algn="ctr">
              <a:buNone/>
            </a:pPr>
            <a:r>
              <a:rPr lang="en-US" sz="5100" dirty="0" err="1"/>
              <a:t>CREPC</a:t>
            </a:r>
            <a:r>
              <a:rPr lang="en-US" sz="5100" dirty="0"/>
              <a:t> Transmission Collaborative, </a:t>
            </a:r>
          </a:p>
          <a:p>
            <a:pPr marL="0" indent="0" algn="ctr">
              <a:buNone/>
            </a:pPr>
            <a:r>
              <a:rPr lang="en-US" sz="5100" dirty="0"/>
              <a:t>including the 1920 Ad Hoc Committee</a:t>
            </a:r>
          </a:p>
          <a:p>
            <a:pPr marL="0" indent="0">
              <a:buNone/>
            </a:pPr>
            <a:endParaRPr lang="en-US" sz="2900" dirty="0"/>
          </a:p>
          <a:p>
            <a:r>
              <a:rPr lang="en-US" dirty="0"/>
              <a:t>The </a:t>
            </a:r>
            <a:r>
              <a:rPr lang="en-US" dirty="0" err="1"/>
              <a:t>CREPC</a:t>
            </a:r>
            <a:r>
              <a:rPr lang="en-US" dirty="0"/>
              <a:t> Transmission Collaborative (</a:t>
            </a:r>
            <a:r>
              <a:rPr lang="en-US" dirty="0" err="1"/>
              <a:t>CREPC</a:t>
            </a:r>
            <a:r>
              <a:rPr lang="en-US" dirty="0"/>
              <a:t> TC) is an informal working group of </a:t>
            </a:r>
            <a:r>
              <a:rPr lang="en-US" dirty="0" err="1"/>
              <a:t>CREPC</a:t>
            </a:r>
            <a:r>
              <a:rPr lang="en-US" dirty="0"/>
              <a:t> designed to focus on regional transmission issues. The </a:t>
            </a:r>
            <a:r>
              <a:rPr lang="en-US" dirty="0" err="1"/>
              <a:t>CREPC</a:t>
            </a:r>
            <a:r>
              <a:rPr lang="en-US" dirty="0"/>
              <a:t> TC provides a standing space for </a:t>
            </a:r>
            <a:r>
              <a:rPr lang="en-US" dirty="0" err="1"/>
              <a:t>CREPC</a:t>
            </a:r>
            <a:r>
              <a:rPr lang="en-US" dirty="0"/>
              <a:t> members and staff to collaborate on transmission coordination and development in the West through sharing viewpoints and information from the diversity of Western states and provinces.</a:t>
            </a:r>
          </a:p>
          <a:p>
            <a:r>
              <a:rPr lang="en-US" dirty="0" err="1"/>
              <a:t>CREPC</a:t>
            </a:r>
            <a:r>
              <a:rPr lang="en-US" dirty="0"/>
              <a:t> TC bi-monthly meetings are only for state and provincial utility commissioners, energy office directors, and their staff. As </a:t>
            </a:r>
            <a:r>
              <a:rPr lang="en-US" dirty="0" err="1"/>
              <a:t>CREPC</a:t>
            </a:r>
            <a:r>
              <a:rPr lang="en-US" dirty="0"/>
              <a:t> TC evolves and undertakes various projects, there will be periodic open meetings to engage stakeholders on these efforts and opportunities for </a:t>
            </a:r>
            <a:r>
              <a:rPr lang="en-US" dirty="0" err="1"/>
              <a:t>CREPC</a:t>
            </a:r>
            <a:r>
              <a:rPr lang="en-US" dirty="0"/>
              <a:t> TC to garner input and receive feedback.</a:t>
            </a:r>
          </a:p>
          <a:p>
            <a:r>
              <a:rPr lang="en-US" dirty="0"/>
              <a:t>Initial work of the </a:t>
            </a:r>
            <a:r>
              <a:rPr lang="en-US" dirty="0" err="1"/>
              <a:t>CREPC</a:t>
            </a:r>
            <a:r>
              <a:rPr lang="en-US" dirty="0"/>
              <a:t> TC will focus on facilitating state and provincial input into Western Power Pool’s Western Transmission Expansion Coalition (</a:t>
            </a:r>
            <a:r>
              <a:rPr lang="en-US" dirty="0" err="1"/>
              <a:t>WestTEC</a:t>
            </a:r>
            <a:r>
              <a:rPr lang="en-US" dirty="0"/>
              <a:t>) as it develops a west-wide transmission plan, and to coordinate state and provincial input for a </a:t>
            </a:r>
            <a:r>
              <a:rPr lang="en-US" dirty="0" err="1"/>
              <a:t>CREPC</a:t>
            </a:r>
            <a:r>
              <a:rPr lang="en-US" dirty="0"/>
              <a:t>-led effort to explore transmission cost allocation frameworks for the West. Other regionally significant transmission issues may be discussed in the </a:t>
            </a:r>
            <a:r>
              <a:rPr lang="en-US" dirty="0" err="1"/>
              <a:t>CREPC</a:t>
            </a:r>
            <a:r>
              <a:rPr lang="en-US" dirty="0"/>
              <a:t> TC as they arise.</a:t>
            </a:r>
          </a:p>
          <a:p>
            <a:r>
              <a:rPr lang="en-US" dirty="0"/>
              <a:t>The 1920 Ad Hoc Committee was formed by </a:t>
            </a:r>
            <a:r>
              <a:rPr lang="en-US" b="1" dirty="0" err="1">
                <a:hlinkClick r:id="rId3"/>
              </a:rPr>
              <a:t>CREPC</a:t>
            </a:r>
            <a:r>
              <a:rPr lang="en-US" dirty="0"/>
              <a:t> to help facilitate the relevant state entities’ (</a:t>
            </a:r>
            <a:r>
              <a:rPr lang="en-US" dirty="0" err="1"/>
              <a:t>RSE</a:t>
            </a:r>
            <a:r>
              <a:rPr lang="en-US" dirty="0"/>
              <a:t>) participation in the discussions taking place as part of the State Engagement Period in both </a:t>
            </a:r>
            <a:r>
              <a:rPr lang="en-US" dirty="0" err="1"/>
              <a:t>NorthernGrid</a:t>
            </a:r>
            <a:r>
              <a:rPr lang="en-US" dirty="0"/>
              <a:t> and </a:t>
            </a:r>
            <a:r>
              <a:rPr lang="en-US" dirty="0" err="1"/>
              <a:t>WestConnect</a:t>
            </a:r>
            <a:r>
              <a:rPr lang="en-US" dirty="0"/>
              <a:t>. The Committee consists of representatives from each of the </a:t>
            </a:r>
            <a:r>
              <a:rPr lang="en-US" dirty="0" err="1"/>
              <a:t>RSEs</a:t>
            </a:r>
            <a:r>
              <a:rPr lang="en-US" dirty="0"/>
              <a:t> in both planning regions.</a:t>
            </a:r>
          </a:p>
          <a:p>
            <a:pPr marL="0" indent="0">
              <a:buNone/>
            </a:pPr>
            <a:endParaRPr lang="en-US" sz="2000" dirty="0"/>
          </a:p>
        </p:txBody>
      </p:sp>
      <p:pic>
        <p:nvPicPr>
          <p:cNvPr id="5" name="Picture 4">
            <a:extLst>
              <a:ext uri="{FF2B5EF4-FFF2-40B4-BE49-F238E27FC236}">
                <a16:creationId xmlns:a16="http://schemas.microsoft.com/office/drawing/2014/main" id="{92530551-FB26-FE6C-EAD7-6C402B30D141}"/>
              </a:ext>
            </a:extLst>
          </p:cNvPr>
          <p:cNvPicPr>
            <a:picLocks noChangeAspect="1"/>
          </p:cNvPicPr>
          <p:nvPr/>
        </p:nvPicPr>
        <p:blipFill>
          <a:blip r:embed="rId4"/>
          <a:stretch>
            <a:fillRect/>
          </a:stretch>
        </p:blipFill>
        <p:spPr>
          <a:xfrm>
            <a:off x="6934200" y="5867400"/>
            <a:ext cx="1581150" cy="771525"/>
          </a:xfrm>
          <a:prstGeom prst="rect">
            <a:avLst/>
          </a:prstGeom>
        </p:spPr>
      </p:pic>
    </p:spTree>
    <p:extLst>
      <p:ext uri="{BB962C8B-B14F-4D97-AF65-F5344CB8AC3E}">
        <p14:creationId xmlns:p14="http://schemas.microsoft.com/office/powerpoint/2010/main" val="349556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2A9BC347-899E-C6DF-C7DA-1545EF01DF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35EFE3-A13A-0E13-998E-D96CEA34297D}"/>
              </a:ext>
            </a:extLst>
          </p:cNvPr>
          <p:cNvSpPr>
            <a:spLocks noGrp="1"/>
          </p:cNvSpPr>
          <p:nvPr>
            <p:ph type="title"/>
          </p:nvPr>
        </p:nvSpPr>
        <p:sp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a:bodyPr>
          <a:lstStyle/>
          <a:p>
            <a:r>
              <a:rPr lang="en-US" sz="3600" b="1" dirty="0">
                <a:solidFill>
                  <a:schemeClr val="accent2">
                    <a:lumMod val="50000"/>
                  </a:schemeClr>
                </a:solidFill>
              </a:rPr>
              <a:t>Questions</a:t>
            </a:r>
          </a:p>
        </p:txBody>
      </p:sp>
      <p:sp>
        <p:nvSpPr>
          <p:cNvPr id="4" name="Content Placeholder 3">
            <a:extLst>
              <a:ext uri="{FF2B5EF4-FFF2-40B4-BE49-F238E27FC236}">
                <a16:creationId xmlns:a16="http://schemas.microsoft.com/office/drawing/2014/main" id="{83786BEA-0FC9-0992-8A30-C0C1FC60974A}"/>
              </a:ext>
            </a:extLst>
          </p:cNvPr>
          <p:cNvSpPr>
            <a:spLocks noGrp="1"/>
          </p:cNvSpPr>
          <p:nvPr>
            <p:ph idx="1"/>
          </p:nvPr>
        </p:nvSpPr>
        <p:spPr>
          <a:xfrm>
            <a:off x="457200" y="1600200"/>
            <a:ext cx="8229600" cy="4800600"/>
          </a:xfrm>
        </p:spPr>
        <p:txBody>
          <a:bodyPr>
            <a:normAutofit/>
          </a:bodyPr>
          <a:lstStyle/>
          <a:p>
            <a:pPr marL="0" indent="0" algn="ctr">
              <a:buNone/>
            </a:pPr>
            <a:r>
              <a:rPr lang="en-US" sz="2000" dirty="0"/>
              <a:t>Commission Contacts:</a:t>
            </a:r>
          </a:p>
          <a:p>
            <a:pPr marL="0" indent="0" algn="ctr">
              <a:buNone/>
            </a:pPr>
            <a:r>
              <a:rPr lang="en-US" sz="2000" dirty="0">
                <a:hlinkClick r:id="rId3"/>
              </a:rPr>
              <a:t>www.puc.nv.gov</a:t>
            </a:r>
            <a:endParaRPr lang="en-US" sz="2000" dirty="0"/>
          </a:p>
          <a:p>
            <a:pPr marL="0" indent="0" algn="ctr">
              <a:buNone/>
            </a:pPr>
            <a:endParaRPr lang="en-US" sz="2000" dirty="0"/>
          </a:p>
        </p:txBody>
      </p:sp>
      <p:graphicFrame>
        <p:nvGraphicFramePr>
          <p:cNvPr id="3" name="Table 2">
            <a:extLst>
              <a:ext uri="{FF2B5EF4-FFF2-40B4-BE49-F238E27FC236}">
                <a16:creationId xmlns:a16="http://schemas.microsoft.com/office/drawing/2014/main" id="{49EF6A34-89AD-F784-E61F-28AE59EB03C2}"/>
              </a:ext>
            </a:extLst>
          </p:cNvPr>
          <p:cNvGraphicFramePr>
            <a:graphicFrameLocks noGrp="1"/>
          </p:cNvGraphicFramePr>
          <p:nvPr/>
        </p:nvGraphicFramePr>
        <p:xfrm>
          <a:off x="1536130" y="2717133"/>
          <a:ext cx="6071740" cy="2292096"/>
        </p:xfrm>
        <a:graphic>
          <a:graphicData uri="http://schemas.openxmlformats.org/drawingml/2006/table">
            <a:tbl>
              <a:tblPr/>
              <a:tblGrid>
                <a:gridCol w="3035870">
                  <a:extLst>
                    <a:ext uri="{9D8B030D-6E8A-4147-A177-3AD203B41FA5}">
                      <a16:colId xmlns:a16="http://schemas.microsoft.com/office/drawing/2014/main" val="4138735097"/>
                    </a:ext>
                  </a:extLst>
                </a:gridCol>
                <a:gridCol w="3035870">
                  <a:extLst>
                    <a:ext uri="{9D8B030D-6E8A-4147-A177-3AD203B41FA5}">
                      <a16:colId xmlns:a16="http://schemas.microsoft.com/office/drawing/2014/main" val="3628093995"/>
                    </a:ext>
                  </a:extLst>
                </a:gridCol>
              </a:tblGrid>
              <a:tr h="0">
                <a:tc>
                  <a:txBody>
                    <a:bodyPr/>
                    <a:lstStyle/>
                    <a:p>
                      <a:pPr marL="0" marR="0" indent="0" algn="l">
                        <a:buNone/>
                      </a:pPr>
                      <a:r>
                        <a:rPr lang="en-US" b="1">
                          <a:effectLst/>
                        </a:rPr>
                        <a:t>Mailing/Physical Address</a:t>
                      </a:r>
                      <a:br>
                        <a:rPr lang="en-US" b="1">
                          <a:effectLst/>
                        </a:rPr>
                      </a:br>
                      <a:endParaRPr lang="en-US" b="1">
                        <a:effectLst/>
                      </a:endParaRPr>
                    </a:p>
                  </a:txBody>
                  <a:tcPr marL="161544" marR="161544" marT="161544" marB="161544" anchor="ctr">
                    <a:lnL w="9525" cap="flat" cmpd="sng" algn="ctr">
                      <a:solidFill>
                        <a:srgbClr val="D1D5DB"/>
                      </a:solidFill>
                      <a:prstDash val="solid"/>
                      <a:round/>
                      <a:headEnd type="none" w="med" len="med"/>
                      <a:tailEnd type="none" w="med" len="med"/>
                    </a:lnL>
                    <a:lnR w="9525" cap="flat" cmpd="sng" algn="ctr">
                      <a:solidFill>
                        <a:srgbClr val="D1D5DB"/>
                      </a:solidFill>
                      <a:prstDash val="solid"/>
                      <a:round/>
                      <a:headEnd type="none" w="med" len="med"/>
                      <a:tailEnd type="none" w="med" len="med"/>
                    </a:lnR>
                    <a:lnT w="9525" cap="flat" cmpd="sng" algn="ctr">
                      <a:solidFill>
                        <a:srgbClr val="D1D5DB"/>
                      </a:solidFill>
                      <a:prstDash val="solid"/>
                      <a:round/>
                      <a:headEnd type="none" w="med" len="med"/>
                      <a:tailEnd type="none" w="med" len="med"/>
                    </a:lnT>
                    <a:lnB w="9525" cap="flat" cmpd="sng" algn="ctr">
                      <a:solidFill>
                        <a:srgbClr val="9045A7"/>
                      </a:solidFill>
                      <a:prstDash val="solid"/>
                      <a:round/>
                      <a:headEnd type="none" w="med" len="med"/>
                      <a:tailEnd type="none" w="med" len="med"/>
                    </a:lnB>
                    <a:solidFill>
                      <a:srgbClr val="F9FAFB"/>
                    </a:solidFill>
                  </a:tcPr>
                </a:tc>
                <a:tc>
                  <a:txBody>
                    <a:bodyPr/>
                    <a:lstStyle/>
                    <a:p>
                      <a:pPr marL="0" marR="0" indent="0" algn="l">
                        <a:buNone/>
                      </a:pPr>
                      <a:r>
                        <a:rPr lang="en-US" b="1">
                          <a:effectLst/>
                        </a:rPr>
                        <a:t>Phone, Fax &amp; Office Hours</a:t>
                      </a:r>
                    </a:p>
                  </a:txBody>
                  <a:tcPr marL="161544" marR="161544" marT="161544" marB="161544" anchor="ctr">
                    <a:lnL w="9525" cap="flat" cmpd="sng" algn="ctr">
                      <a:solidFill>
                        <a:srgbClr val="D1D5DB"/>
                      </a:solidFill>
                      <a:prstDash val="solid"/>
                      <a:round/>
                      <a:headEnd type="none" w="med" len="med"/>
                      <a:tailEnd type="none" w="med" len="med"/>
                    </a:lnL>
                    <a:lnR w="9525" cap="flat" cmpd="sng" algn="ctr">
                      <a:solidFill>
                        <a:srgbClr val="D1D5DB"/>
                      </a:solidFill>
                      <a:prstDash val="solid"/>
                      <a:round/>
                      <a:headEnd type="none" w="med" len="med"/>
                      <a:tailEnd type="none" w="med" len="med"/>
                    </a:lnR>
                    <a:lnT w="9525" cap="flat" cmpd="sng" algn="ctr">
                      <a:solidFill>
                        <a:srgbClr val="D1D5DB"/>
                      </a:solidFill>
                      <a:prstDash val="solid"/>
                      <a:round/>
                      <a:headEnd type="none" w="med" len="med"/>
                      <a:tailEnd type="none" w="med" len="med"/>
                    </a:lnT>
                    <a:lnB w="9525" cap="flat" cmpd="sng" algn="ctr">
                      <a:solidFill>
                        <a:srgbClr val="F048A7"/>
                      </a:solidFill>
                      <a:prstDash val="solid"/>
                      <a:round/>
                      <a:headEnd type="none" w="med" len="med"/>
                      <a:tailEnd type="none" w="med" len="med"/>
                    </a:lnB>
                    <a:solidFill>
                      <a:srgbClr val="F9FAFB"/>
                    </a:solidFill>
                  </a:tcPr>
                </a:tc>
                <a:extLst>
                  <a:ext uri="{0D108BD9-81ED-4DB2-BD59-A6C34878D82A}">
                    <a16:rowId xmlns:a16="http://schemas.microsoft.com/office/drawing/2014/main" val="2490714052"/>
                  </a:ext>
                </a:extLst>
              </a:tr>
              <a:tr h="0">
                <a:tc>
                  <a:txBody>
                    <a:bodyPr/>
                    <a:lstStyle/>
                    <a:p>
                      <a:pPr marL="0" marR="0" indent="0" algn="l" fontAlgn="base">
                        <a:buNone/>
                      </a:pPr>
                      <a:r>
                        <a:rPr lang="en-US">
                          <a:effectLst/>
                        </a:rPr>
                        <a:t>1150 E. William Street</a:t>
                      </a:r>
                      <a:br>
                        <a:rPr lang="en-US">
                          <a:effectLst/>
                        </a:rPr>
                      </a:br>
                      <a:r>
                        <a:rPr lang="en-US">
                          <a:effectLst/>
                        </a:rPr>
                        <a:t>Carson City, NV 89701-3109</a:t>
                      </a:r>
                    </a:p>
                  </a:txBody>
                  <a:tcPr marL="161544" marR="161544" marT="161544" marB="161544" anchor="ctr">
                    <a:lnL w="9525" cap="flat" cmpd="sng" algn="ctr">
                      <a:solidFill>
                        <a:srgbClr val="9045A7"/>
                      </a:solidFill>
                      <a:prstDash val="solid"/>
                      <a:round/>
                      <a:headEnd type="none" w="med" len="med"/>
                      <a:tailEnd type="none" w="med" len="med"/>
                    </a:lnL>
                    <a:lnR w="9525" cap="flat" cmpd="sng" algn="ctr">
                      <a:solidFill>
                        <a:srgbClr val="F048A7"/>
                      </a:solidFill>
                      <a:prstDash val="solid"/>
                      <a:round/>
                      <a:headEnd type="none" w="med" len="med"/>
                      <a:tailEnd type="none" w="med" len="med"/>
                    </a:lnR>
                    <a:lnT w="9525" cap="flat" cmpd="sng" algn="ctr">
                      <a:solidFill>
                        <a:srgbClr val="9045A7"/>
                      </a:solidFill>
                      <a:prstDash val="solid"/>
                      <a:round/>
                      <a:headEnd type="none" w="med" len="med"/>
                      <a:tailEnd type="none" w="med" len="med"/>
                    </a:lnT>
                    <a:lnB w="9525" cap="flat" cmpd="sng" algn="ctr">
                      <a:solidFill>
                        <a:srgbClr val="9045A7"/>
                      </a:solidFill>
                      <a:prstDash val="solid"/>
                      <a:round/>
                      <a:headEnd type="none" w="med" len="med"/>
                      <a:tailEnd type="none" w="med" len="med"/>
                    </a:lnB>
                    <a:noFill/>
                  </a:tcPr>
                </a:tc>
                <a:tc>
                  <a:txBody>
                    <a:bodyPr/>
                    <a:lstStyle/>
                    <a:p>
                      <a:pPr marL="0" marR="0" indent="0" algn="l" fontAlgn="base">
                        <a:buNone/>
                      </a:pPr>
                      <a:r>
                        <a:rPr lang="en-US" b="1">
                          <a:effectLst/>
                        </a:rPr>
                        <a:t>Phone: </a:t>
                      </a:r>
                      <a:r>
                        <a:rPr lang="en-US">
                          <a:effectLst/>
                        </a:rPr>
                        <a:t>(775) 684-6101</a:t>
                      </a:r>
                      <a:br>
                        <a:rPr lang="en-US">
                          <a:effectLst/>
                        </a:rPr>
                      </a:br>
                      <a:r>
                        <a:rPr lang="en-US" b="1">
                          <a:effectLst/>
                        </a:rPr>
                        <a:t>Fax:</a:t>
                      </a:r>
                      <a:r>
                        <a:rPr lang="en-US">
                          <a:effectLst/>
                        </a:rPr>
                        <a:t> (775) 684-6110</a:t>
                      </a:r>
                      <a:br>
                        <a:rPr lang="en-US">
                          <a:effectLst/>
                        </a:rPr>
                      </a:br>
                      <a:r>
                        <a:rPr lang="en-US" b="1">
                          <a:effectLst/>
                        </a:rPr>
                        <a:t>Office Hours: </a:t>
                      </a:r>
                      <a:r>
                        <a:rPr lang="en-US">
                          <a:effectLst/>
                        </a:rPr>
                        <a:t>Monday - Friday, 8 a.m. - 5 p.m. </a:t>
                      </a:r>
                    </a:p>
                  </a:txBody>
                  <a:tcPr marL="161544" marR="161544" marT="161544" marB="161544" anchor="ctr">
                    <a:lnL w="9525" cap="flat" cmpd="sng" algn="ctr">
                      <a:solidFill>
                        <a:srgbClr val="F048A7"/>
                      </a:solidFill>
                      <a:prstDash val="solid"/>
                      <a:round/>
                      <a:headEnd type="none" w="med" len="med"/>
                      <a:tailEnd type="none" w="med" len="med"/>
                    </a:lnL>
                    <a:lnR w="9525" cap="flat" cmpd="sng" algn="ctr">
                      <a:solidFill>
                        <a:srgbClr val="F048A7"/>
                      </a:solidFill>
                      <a:prstDash val="solid"/>
                      <a:round/>
                      <a:headEnd type="none" w="med" len="med"/>
                      <a:tailEnd type="none" w="med" len="med"/>
                    </a:lnR>
                    <a:lnT w="9525" cap="flat" cmpd="sng" algn="ctr">
                      <a:solidFill>
                        <a:srgbClr val="F048A7"/>
                      </a:solidFill>
                      <a:prstDash val="solid"/>
                      <a:round/>
                      <a:headEnd type="none" w="med" len="med"/>
                      <a:tailEnd type="none" w="med" len="med"/>
                    </a:lnT>
                    <a:lnB w="9525" cap="flat" cmpd="sng" algn="ctr">
                      <a:solidFill>
                        <a:srgbClr val="F048A7"/>
                      </a:solidFill>
                      <a:prstDash val="solid"/>
                      <a:round/>
                      <a:headEnd type="none" w="med" len="med"/>
                      <a:tailEnd type="none" w="med" len="med"/>
                    </a:lnB>
                    <a:noFill/>
                  </a:tcPr>
                </a:tc>
                <a:extLst>
                  <a:ext uri="{0D108BD9-81ED-4DB2-BD59-A6C34878D82A}">
                    <a16:rowId xmlns:a16="http://schemas.microsoft.com/office/drawing/2014/main" val="3866085642"/>
                  </a:ext>
                </a:extLst>
              </a:tr>
            </a:tbl>
          </a:graphicData>
        </a:graphic>
      </p:graphicFrame>
      <p:graphicFrame>
        <p:nvGraphicFramePr>
          <p:cNvPr id="6" name="Table 5">
            <a:extLst>
              <a:ext uri="{FF2B5EF4-FFF2-40B4-BE49-F238E27FC236}">
                <a16:creationId xmlns:a16="http://schemas.microsoft.com/office/drawing/2014/main" id="{BF8004FE-4DB5-3DA9-A915-54BC1DEC5DB3}"/>
              </a:ext>
            </a:extLst>
          </p:cNvPr>
          <p:cNvGraphicFramePr>
            <a:graphicFrameLocks noGrp="1"/>
          </p:cNvGraphicFramePr>
          <p:nvPr>
            <p:extLst>
              <p:ext uri="{D42A27DB-BD31-4B8C-83A1-F6EECF244321}">
                <p14:modId xmlns:p14="http://schemas.microsoft.com/office/powerpoint/2010/main" val="3091031506"/>
              </p:ext>
            </p:extLst>
          </p:nvPr>
        </p:nvGraphicFramePr>
        <p:xfrm>
          <a:off x="1558253" y="4840224"/>
          <a:ext cx="6071740" cy="2017776"/>
        </p:xfrm>
        <a:graphic>
          <a:graphicData uri="http://schemas.openxmlformats.org/drawingml/2006/table">
            <a:tbl>
              <a:tblPr/>
              <a:tblGrid>
                <a:gridCol w="3035870">
                  <a:extLst>
                    <a:ext uri="{9D8B030D-6E8A-4147-A177-3AD203B41FA5}">
                      <a16:colId xmlns:a16="http://schemas.microsoft.com/office/drawing/2014/main" val="3309430555"/>
                    </a:ext>
                  </a:extLst>
                </a:gridCol>
                <a:gridCol w="3035870">
                  <a:extLst>
                    <a:ext uri="{9D8B030D-6E8A-4147-A177-3AD203B41FA5}">
                      <a16:colId xmlns:a16="http://schemas.microsoft.com/office/drawing/2014/main" val="3201542227"/>
                    </a:ext>
                  </a:extLst>
                </a:gridCol>
              </a:tblGrid>
              <a:tr h="0">
                <a:tc>
                  <a:txBody>
                    <a:bodyPr/>
                    <a:lstStyle/>
                    <a:p>
                      <a:pPr marL="0" marR="0" indent="0" algn="l">
                        <a:buNone/>
                      </a:pPr>
                      <a:r>
                        <a:rPr lang="en-US" b="1" dirty="0">
                          <a:effectLst/>
                        </a:rPr>
                        <a:t>Mailing/Physical Address</a:t>
                      </a:r>
                    </a:p>
                  </a:txBody>
                  <a:tcPr marL="161544" marR="161544" marT="161544" marB="161544" anchor="ctr">
                    <a:lnL w="9525" cap="flat" cmpd="sng" algn="ctr">
                      <a:solidFill>
                        <a:srgbClr val="D1D5DB"/>
                      </a:solidFill>
                      <a:prstDash val="solid"/>
                      <a:round/>
                      <a:headEnd type="none" w="med" len="med"/>
                      <a:tailEnd type="none" w="med" len="med"/>
                    </a:lnL>
                    <a:lnR w="9525" cap="flat" cmpd="sng" algn="ctr">
                      <a:solidFill>
                        <a:srgbClr val="D1D5DB"/>
                      </a:solidFill>
                      <a:prstDash val="solid"/>
                      <a:round/>
                      <a:headEnd type="none" w="med" len="med"/>
                      <a:tailEnd type="none" w="med" len="med"/>
                    </a:lnR>
                    <a:lnT w="9525" cap="flat" cmpd="sng" algn="ctr">
                      <a:solidFill>
                        <a:srgbClr val="D1D5DB"/>
                      </a:solidFill>
                      <a:prstDash val="solid"/>
                      <a:round/>
                      <a:headEnd type="none" w="med" len="med"/>
                      <a:tailEnd type="none" w="med" len="med"/>
                    </a:lnT>
                    <a:lnB w="9525" cap="flat" cmpd="sng" algn="ctr">
                      <a:solidFill>
                        <a:srgbClr val="7047A7"/>
                      </a:solidFill>
                      <a:prstDash val="solid"/>
                      <a:round/>
                      <a:headEnd type="none" w="med" len="med"/>
                      <a:tailEnd type="none" w="med" len="med"/>
                    </a:lnB>
                    <a:solidFill>
                      <a:srgbClr val="F9FAFB"/>
                    </a:solidFill>
                  </a:tcPr>
                </a:tc>
                <a:tc>
                  <a:txBody>
                    <a:bodyPr/>
                    <a:lstStyle/>
                    <a:p>
                      <a:pPr marL="0" marR="0" indent="0" algn="l">
                        <a:buNone/>
                      </a:pPr>
                      <a:r>
                        <a:rPr lang="en-US" b="1">
                          <a:effectLst/>
                        </a:rPr>
                        <a:t>Phone, Fax &amp; Office Hours</a:t>
                      </a:r>
                    </a:p>
                  </a:txBody>
                  <a:tcPr marL="161544" marR="161544" marT="161544" marB="161544" anchor="ctr">
                    <a:lnL w="9525" cap="flat" cmpd="sng" algn="ctr">
                      <a:solidFill>
                        <a:srgbClr val="D1D5DB"/>
                      </a:solidFill>
                      <a:prstDash val="solid"/>
                      <a:round/>
                      <a:headEnd type="none" w="med" len="med"/>
                      <a:tailEnd type="none" w="med" len="med"/>
                    </a:lnL>
                    <a:lnR w="9525" cap="flat" cmpd="sng" algn="ctr">
                      <a:solidFill>
                        <a:srgbClr val="D1D5DB"/>
                      </a:solidFill>
                      <a:prstDash val="solid"/>
                      <a:round/>
                      <a:headEnd type="none" w="med" len="med"/>
                      <a:tailEnd type="none" w="med" len="med"/>
                    </a:lnR>
                    <a:lnT w="9525" cap="flat" cmpd="sng" algn="ctr">
                      <a:solidFill>
                        <a:srgbClr val="D1D5DB"/>
                      </a:solidFill>
                      <a:prstDash val="solid"/>
                      <a:round/>
                      <a:headEnd type="none" w="med" len="med"/>
                      <a:tailEnd type="none" w="med" len="med"/>
                    </a:lnT>
                    <a:lnB w="9525" cap="flat" cmpd="sng" algn="ctr">
                      <a:solidFill>
                        <a:srgbClr val="3042A7"/>
                      </a:solidFill>
                      <a:prstDash val="solid"/>
                      <a:round/>
                      <a:headEnd type="none" w="med" len="med"/>
                      <a:tailEnd type="none" w="med" len="med"/>
                    </a:lnB>
                    <a:solidFill>
                      <a:srgbClr val="F9FAFB"/>
                    </a:solidFill>
                  </a:tcPr>
                </a:tc>
                <a:extLst>
                  <a:ext uri="{0D108BD9-81ED-4DB2-BD59-A6C34878D82A}">
                    <a16:rowId xmlns:a16="http://schemas.microsoft.com/office/drawing/2014/main" val="1106085578"/>
                  </a:ext>
                </a:extLst>
              </a:tr>
              <a:tr h="1223931">
                <a:tc>
                  <a:txBody>
                    <a:bodyPr/>
                    <a:lstStyle/>
                    <a:p>
                      <a:pPr marL="0" marR="0" indent="0" algn="l" fontAlgn="base">
                        <a:buNone/>
                      </a:pPr>
                      <a:r>
                        <a:rPr lang="en-US">
                          <a:effectLst/>
                        </a:rPr>
                        <a:t>9075 W. Diablo Drive, Suite 250</a:t>
                      </a:r>
                      <a:br>
                        <a:rPr lang="en-US">
                          <a:effectLst/>
                        </a:rPr>
                      </a:br>
                      <a:r>
                        <a:rPr lang="en-US">
                          <a:effectLst/>
                        </a:rPr>
                        <a:t>Las Vegas, NV 89148</a:t>
                      </a:r>
                    </a:p>
                  </a:txBody>
                  <a:tcPr marL="161544" marR="161544" marT="161544" marB="161544" anchor="ctr">
                    <a:lnL w="9525" cap="flat" cmpd="sng" algn="ctr">
                      <a:solidFill>
                        <a:srgbClr val="7047A7"/>
                      </a:solidFill>
                      <a:prstDash val="solid"/>
                      <a:round/>
                      <a:headEnd type="none" w="med" len="med"/>
                      <a:tailEnd type="none" w="med" len="med"/>
                    </a:lnL>
                    <a:lnR w="9525" cap="flat" cmpd="sng" algn="ctr">
                      <a:solidFill>
                        <a:srgbClr val="3042A7"/>
                      </a:solidFill>
                      <a:prstDash val="solid"/>
                      <a:round/>
                      <a:headEnd type="none" w="med" len="med"/>
                      <a:tailEnd type="none" w="med" len="med"/>
                    </a:lnR>
                    <a:lnT w="9525" cap="flat" cmpd="sng" algn="ctr">
                      <a:solidFill>
                        <a:srgbClr val="7047A7"/>
                      </a:solidFill>
                      <a:prstDash val="solid"/>
                      <a:round/>
                      <a:headEnd type="none" w="med" len="med"/>
                      <a:tailEnd type="none" w="med" len="med"/>
                    </a:lnT>
                    <a:lnB w="9525" cap="flat" cmpd="sng" algn="ctr">
                      <a:solidFill>
                        <a:srgbClr val="7047A7"/>
                      </a:solidFill>
                      <a:prstDash val="solid"/>
                      <a:round/>
                      <a:headEnd type="none" w="med" len="med"/>
                      <a:tailEnd type="none" w="med" len="med"/>
                    </a:lnB>
                    <a:noFill/>
                  </a:tcPr>
                </a:tc>
                <a:tc>
                  <a:txBody>
                    <a:bodyPr/>
                    <a:lstStyle/>
                    <a:p>
                      <a:pPr marL="0" marR="0" indent="0" algn="l" fontAlgn="base">
                        <a:buNone/>
                      </a:pPr>
                      <a:r>
                        <a:rPr lang="en-US" b="1" dirty="0">
                          <a:effectLst/>
                        </a:rPr>
                        <a:t>Phone: </a:t>
                      </a:r>
                      <a:r>
                        <a:rPr lang="en-US" dirty="0">
                          <a:effectLst/>
                        </a:rPr>
                        <a:t>(702) 486-7210</a:t>
                      </a:r>
                      <a:br>
                        <a:rPr lang="en-US" dirty="0">
                          <a:effectLst/>
                        </a:rPr>
                      </a:br>
                      <a:r>
                        <a:rPr lang="en-US" b="1" dirty="0">
                          <a:effectLst/>
                        </a:rPr>
                        <a:t>Fax:</a:t>
                      </a:r>
                      <a:r>
                        <a:rPr lang="en-US" dirty="0">
                          <a:effectLst/>
                        </a:rPr>
                        <a:t> (702) 486-7206</a:t>
                      </a:r>
                      <a:br>
                        <a:rPr lang="en-US" dirty="0">
                          <a:effectLst/>
                        </a:rPr>
                      </a:br>
                      <a:r>
                        <a:rPr lang="en-US" b="1" dirty="0">
                          <a:effectLst/>
                        </a:rPr>
                        <a:t>Office Hours: </a:t>
                      </a:r>
                      <a:r>
                        <a:rPr lang="en-US" dirty="0">
                          <a:effectLst/>
                        </a:rPr>
                        <a:t>Monday - Friday, 8 a.m. - 5 p.m. </a:t>
                      </a:r>
                    </a:p>
                  </a:txBody>
                  <a:tcPr marL="161544" marR="161544" marT="161544" marB="161544" anchor="ctr">
                    <a:lnL w="9525" cap="flat" cmpd="sng" algn="ctr">
                      <a:solidFill>
                        <a:srgbClr val="3042A7"/>
                      </a:solidFill>
                      <a:prstDash val="solid"/>
                      <a:round/>
                      <a:headEnd type="none" w="med" len="med"/>
                      <a:tailEnd type="none" w="med" len="med"/>
                    </a:lnL>
                    <a:lnR w="9525" cap="flat" cmpd="sng" algn="ctr">
                      <a:solidFill>
                        <a:srgbClr val="3042A7"/>
                      </a:solidFill>
                      <a:prstDash val="solid"/>
                      <a:round/>
                      <a:headEnd type="none" w="med" len="med"/>
                      <a:tailEnd type="none" w="med" len="med"/>
                    </a:lnR>
                    <a:lnT w="9525" cap="flat" cmpd="sng" algn="ctr">
                      <a:solidFill>
                        <a:srgbClr val="3042A7"/>
                      </a:solidFill>
                      <a:prstDash val="solid"/>
                      <a:round/>
                      <a:headEnd type="none" w="med" len="med"/>
                      <a:tailEnd type="none" w="med" len="med"/>
                    </a:lnT>
                    <a:lnB w="9525" cap="flat" cmpd="sng" algn="ctr">
                      <a:solidFill>
                        <a:srgbClr val="3042A7"/>
                      </a:solidFill>
                      <a:prstDash val="solid"/>
                      <a:round/>
                      <a:headEnd type="none" w="med" len="med"/>
                      <a:tailEnd type="none" w="med" len="med"/>
                    </a:lnB>
                    <a:noFill/>
                  </a:tcPr>
                </a:tc>
                <a:extLst>
                  <a:ext uri="{0D108BD9-81ED-4DB2-BD59-A6C34878D82A}">
                    <a16:rowId xmlns:a16="http://schemas.microsoft.com/office/drawing/2014/main" val="690594253"/>
                  </a:ext>
                </a:extLst>
              </a:tr>
            </a:tbl>
          </a:graphicData>
        </a:graphic>
      </p:graphicFrame>
      <p:pic>
        <p:nvPicPr>
          <p:cNvPr id="11" name="Picture 10">
            <a:extLst>
              <a:ext uri="{FF2B5EF4-FFF2-40B4-BE49-F238E27FC236}">
                <a16:creationId xmlns:a16="http://schemas.microsoft.com/office/drawing/2014/main" id="{B1F09D49-CFB0-F03B-7694-C8D213FD9645}"/>
              </a:ext>
            </a:extLst>
          </p:cNvPr>
          <p:cNvPicPr>
            <a:picLocks noChangeAspect="1"/>
          </p:cNvPicPr>
          <p:nvPr/>
        </p:nvPicPr>
        <p:blipFill>
          <a:blip r:embed="rId4"/>
          <a:stretch>
            <a:fillRect/>
          </a:stretch>
        </p:blipFill>
        <p:spPr>
          <a:xfrm>
            <a:off x="6400800" y="381307"/>
            <a:ext cx="1581150" cy="771525"/>
          </a:xfrm>
          <a:prstGeom prst="rect">
            <a:avLst/>
          </a:prstGeom>
        </p:spPr>
      </p:pic>
    </p:spTree>
    <p:extLst>
      <p:ext uri="{BB962C8B-B14F-4D97-AF65-F5344CB8AC3E}">
        <p14:creationId xmlns:p14="http://schemas.microsoft.com/office/powerpoint/2010/main" val="3844130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160" y="304800"/>
            <a:ext cx="8869680" cy="563562"/>
          </a:xfrm>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a:normAutofit fontScale="90000"/>
          </a:bodyPr>
          <a:lstStyle/>
          <a:p>
            <a:r>
              <a:rPr lang="en-US" sz="3600" b="1" dirty="0">
                <a:solidFill>
                  <a:schemeClr val="accent2">
                    <a:lumMod val="50000"/>
                  </a:schemeClr>
                </a:solidFill>
              </a:rPr>
              <a:t>Discussion Topics</a:t>
            </a:r>
          </a:p>
        </p:txBody>
      </p:sp>
      <p:sp>
        <p:nvSpPr>
          <p:cNvPr id="3" name="Subtitle 2"/>
          <p:cNvSpPr>
            <a:spLocks noGrp="1"/>
          </p:cNvSpPr>
          <p:nvPr>
            <p:ph idx="1"/>
          </p:nvPr>
        </p:nvSpPr>
        <p:spPr>
          <a:xfrm>
            <a:off x="457200" y="1143000"/>
            <a:ext cx="8229600" cy="4983163"/>
          </a:xfrm>
        </p:spPr>
        <p:txBody>
          <a:bodyPr>
            <a:normAutofit fontScale="92500" lnSpcReduction="10000"/>
          </a:bodyPr>
          <a:lstStyle/>
          <a:p>
            <a:pPr algn="l">
              <a:buFont typeface="Wingdings" panose="05000000000000000000" pitchFamily="2" charset="2"/>
              <a:buChar char="Ø"/>
            </a:pPr>
            <a:r>
              <a:rPr lang="en-US" dirty="0">
                <a:solidFill>
                  <a:schemeClr val="accent2">
                    <a:lumMod val="75000"/>
                  </a:schemeClr>
                </a:solidFill>
              </a:rPr>
              <a:t>Overview of the Commission</a:t>
            </a:r>
          </a:p>
          <a:p>
            <a:pPr algn="l">
              <a:buFont typeface="Wingdings" panose="05000000000000000000" pitchFamily="2" charset="2"/>
              <a:buChar char="Ø"/>
            </a:pPr>
            <a:r>
              <a:rPr lang="en-US" dirty="0">
                <a:solidFill>
                  <a:schemeClr val="accent2">
                    <a:lumMod val="75000"/>
                  </a:schemeClr>
                </a:solidFill>
              </a:rPr>
              <a:t>Commission Docket No. 23-10019</a:t>
            </a:r>
          </a:p>
          <a:p>
            <a:pPr>
              <a:buFont typeface="Wingdings" panose="05000000000000000000" pitchFamily="2" charset="2"/>
              <a:buChar char="Ø"/>
            </a:pPr>
            <a:r>
              <a:rPr lang="en-US" dirty="0">
                <a:solidFill>
                  <a:schemeClr val="accent2">
                    <a:lumMod val="75000"/>
                  </a:schemeClr>
                </a:solidFill>
              </a:rPr>
              <a:t>Other relevant Commission dockets to include Integrated Resource Plans</a:t>
            </a:r>
          </a:p>
          <a:p>
            <a:pPr lvl="1">
              <a:buFont typeface="Wingdings" panose="05000000000000000000" pitchFamily="2" charset="2"/>
              <a:buChar char="Ø"/>
            </a:pPr>
            <a:r>
              <a:rPr lang="en-US" sz="1600" dirty="0">
                <a:solidFill>
                  <a:schemeClr val="accent2">
                    <a:lumMod val="75000"/>
                  </a:schemeClr>
                </a:solidFill>
              </a:rPr>
              <a:t>Docket No. 24-05041 </a:t>
            </a:r>
            <a:r>
              <a:rPr lang="en-US" sz="1400" dirty="0"/>
              <a:t>Joint Application of Nevada Power Company d/b/a NV Energy and Sierra Pacific Power Company d/b/a NV Energy for approval of their 2025-2044 Triennial Integrated Resource Plan and 2025-2027 Energy Supply Plan.</a:t>
            </a:r>
            <a:endParaRPr lang="en-US" sz="1600" dirty="0">
              <a:solidFill>
                <a:schemeClr val="accent2">
                  <a:lumMod val="75000"/>
                </a:schemeClr>
              </a:solidFill>
            </a:endParaRPr>
          </a:p>
          <a:p>
            <a:pPr lvl="1">
              <a:buFont typeface="Wingdings" panose="05000000000000000000" pitchFamily="2" charset="2"/>
              <a:buChar char="Ø"/>
            </a:pPr>
            <a:r>
              <a:rPr lang="en-US" sz="1600" dirty="0">
                <a:solidFill>
                  <a:schemeClr val="accent2">
                    <a:lumMod val="75000"/>
                  </a:schemeClr>
                </a:solidFill>
              </a:rPr>
              <a:t>Docket No. 25-10025 </a:t>
            </a:r>
            <a:r>
              <a:rPr lang="en-US" sz="1400" dirty="0"/>
              <a:t>Joint Application of Nevada Power Company d/b/a NV Energy and Sierra Pacific Power Company d/b/a NV Energy for approval of an amendment to their 2025-2027 Energy Supply Plan to participate in the Extended Day-Ahead Market.</a:t>
            </a:r>
          </a:p>
          <a:p>
            <a:pPr lvl="1">
              <a:buFont typeface="Wingdings" panose="05000000000000000000" pitchFamily="2" charset="2"/>
              <a:buChar char="Ø"/>
            </a:pPr>
            <a:r>
              <a:rPr lang="en-US" sz="1600" dirty="0">
                <a:solidFill>
                  <a:schemeClr val="accent2">
                    <a:lumMod val="75000"/>
                  </a:schemeClr>
                </a:solidFill>
              </a:rPr>
              <a:t>Docket No. 26-05007 </a:t>
            </a:r>
            <a:r>
              <a:rPr lang="en-US" sz="1600" dirty="0"/>
              <a:t>Joint Application of Nevada Power Company d/b/a NV Energy and Sierra Pacific Power Company d/b/a NV Energy for approval of their 2027-2046 Triennial Integrated Resource Plan and 2027-2029 Energy Supply Plan.</a:t>
            </a:r>
            <a:endParaRPr lang="en-US" sz="1600" dirty="0">
              <a:solidFill>
                <a:schemeClr val="accent2">
                  <a:lumMod val="75000"/>
                </a:schemeClr>
              </a:solidFill>
            </a:endParaRPr>
          </a:p>
          <a:p>
            <a:pPr>
              <a:buFont typeface="Wingdings" panose="05000000000000000000" pitchFamily="2" charset="2"/>
              <a:buChar char="Ø"/>
            </a:pPr>
            <a:r>
              <a:rPr lang="en-US" dirty="0">
                <a:solidFill>
                  <a:schemeClr val="accent2">
                    <a:lumMod val="75000"/>
                  </a:schemeClr>
                </a:solidFill>
              </a:rPr>
              <a:t>Regional Committees in which the Commission participates</a:t>
            </a:r>
          </a:p>
          <a:p>
            <a:pPr algn="l">
              <a:buFont typeface="Arial" pitchFamily="34" charset="0"/>
              <a:buChar char="•"/>
            </a:pPr>
            <a:endParaRPr lang="en-US" dirty="0">
              <a:solidFill>
                <a:schemeClr val="accent6">
                  <a:lumMod val="40000"/>
                  <a:lumOff val="60000"/>
                </a:schemeClr>
              </a:solidFill>
            </a:endParaRPr>
          </a:p>
        </p:txBody>
      </p:sp>
      <p:pic>
        <p:nvPicPr>
          <p:cNvPr id="5" name="Picture 4">
            <a:extLst>
              <a:ext uri="{FF2B5EF4-FFF2-40B4-BE49-F238E27FC236}">
                <a16:creationId xmlns:a16="http://schemas.microsoft.com/office/drawing/2014/main" id="{009C3B9E-3D78-1208-C667-ECB6DCC1DEDA}"/>
              </a:ext>
            </a:extLst>
          </p:cNvPr>
          <p:cNvPicPr>
            <a:picLocks noChangeAspect="1"/>
          </p:cNvPicPr>
          <p:nvPr/>
        </p:nvPicPr>
        <p:blipFill>
          <a:blip r:embed="rId3"/>
          <a:stretch>
            <a:fillRect/>
          </a:stretch>
        </p:blipFill>
        <p:spPr>
          <a:xfrm>
            <a:off x="6781800" y="5746955"/>
            <a:ext cx="1581150" cy="7715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310B1DDD-41F4-86AF-9B0D-6D1F2F5577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053854-A24F-119B-3F1C-9E5B2863BB63}"/>
              </a:ext>
            </a:extLst>
          </p:cNvPr>
          <p:cNvSpPr>
            <a:spLocks noGrp="1"/>
          </p:cNvSpPr>
          <p:nvPr>
            <p:ph type="title"/>
          </p:nvPr>
        </p:nvSpPr>
        <p:spPr>
          <a:xfrm>
            <a:off x="152400" y="274638"/>
            <a:ext cx="8869680" cy="563562"/>
          </a:xfrm>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fontScale="90000"/>
          </a:bodyPr>
          <a:lstStyle/>
          <a:p>
            <a:r>
              <a:rPr lang="en-US" sz="3600" b="1" dirty="0">
                <a:solidFill>
                  <a:schemeClr val="accent2">
                    <a:lumMod val="50000"/>
                  </a:schemeClr>
                </a:solidFill>
              </a:rPr>
              <a:t>The Public Utilities Commission of Nevada</a:t>
            </a:r>
          </a:p>
        </p:txBody>
      </p:sp>
      <p:sp>
        <p:nvSpPr>
          <p:cNvPr id="3" name="Subtitle 2">
            <a:extLst>
              <a:ext uri="{FF2B5EF4-FFF2-40B4-BE49-F238E27FC236}">
                <a16:creationId xmlns:a16="http://schemas.microsoft.com/office/drawing/2014/main" id="{F2145ABD-913C-FF06-8F72-EEA1CB5B7251}"/>
              </a:ext>
            </a:extLst>
          </p:cNvPr>
          <p:cNvSpPr>
            <a:spLocks noGrp="1"/>
          </p:cNvSpPr>
          <p:nvPr>
            <p:ph idx="1"/>
          </p:nvPr>
        </p:nvSpPr>
        <p:spPr>
          <a:xfrm>
            <a:off x="457200" y="1143000"/>
            <a:ext cx="8229600" cy="4983163"/>
          </a:xfrm>
        </p:spPr>
        <p:txBody>
          <a:bodyPr>
            <a:normAutofit fontScale="70000" lnSpcReduction="20000"/>
          </a:bodyPr>
          <a:lstStyle/>
          <a:p>
            <a:pPr marL="0" indent="0">
              <a:buNone/>
            </a:pPr>
            <a:r>
              <a:rPr lang="en-US" b="1" dirty="0"/>
              <a:t>The Public Utilities Commission of Nevada (</a:t>
            </a:r>
            <a:r>
              <a:rPr lang="en-US" b="1" dirty="0" err="1"/>
              <a:t>PUCN</a:t>
            </a:r>
            <a:r>
              <a:rPr lang="en-US" b="1" dirty="0"/>
              <a:t>) is a regulatory agency that ensures investor-owned utilities comply with laws enacted by the Nevada Legislature.</a:t>
            </a:r>
          </a:p>
          <a:p>
            <a:r>
              <a:rPr lang="en-US" dirty="0"/>
              <a:t>The </a:t>
            </a:r>
            <a:r>
              <a:rPr lang="en-US" dirty="0" err="1"/>
              <a:t>PUCN’s</a:t>
            </a:r>
            <a:r>
              <a:rPr lang="en-US" dirty="0"/>
              <a:t> basic regulatory duties, as defined by the Legislature (</a:t>
            </a:r>
            <a:r>
              <a:rPr lang="en-US" dirty="0">
                <a:hlinkClick r:id="rId3" tooltip="NRS 704.001"/>
              </a:rPr>
              <a:t>NRS 704.001</a:t>
            </a:r>
            <a:r>
              <a:rPr lang="en-US" dirty="0"/>
              <a:t>), include:</a:t>
            </a:r>
          </a:p>
          <a:p>
            <a:pPr lvl="0"/>
            <a:r>
              <a:rPr lang="en-US" dirty="0"/>
              <a:t>To provide for fair and impartial regulation of public utilities.</a:t>
            </a:r>
          </a:p>
          <a:p>
            <a:pPr lvl="0"/>
            <a:r>
              <a:rPr lang="en-US" dirty="0"/>
              <a:t>To provide for the safe, economic, efficient, prudent and reliable operation and service of public utilities.</a:t>
            </a:r>
          </a:p>
          <a:p>
            <a:pPr lvl="0"/>
            <a:r>
              <a:rPr lang="en-US" dirty="0"/>
              <a:t>To balance the interests of customers and shareholders of public utilities by providing public utilities with the opportunity to earn a fair return on their investments while providing customers with just and reasonable rates.</a:t>
            </a:r>
          </a:p>
          <a:p>
            <a:r>
              <a:rPr lang="en-US" dirty="0"/>
              <a:t>The </a:t>
            </a:r>
            <a:r>
              <a:rPr lang="en-US" dirty="0" err="1"/>
              <a:t>PUCN</a:t>
            </a:r>
            <a:r>
              <a:rPr lang="en-US" dirty="0"/>
              <a:t> regulates approximately 400 investor-owned utilities in Nevada but does not rate-regulate municipal-owned utilities. The </a:t>
            </a:r>
            <a:r>
              <a:rPr lang="en-US" dirty="0" err="1"/>
              <a:t>PUCN</a:t>
            </a:r>
            <a:r>
              <a:rPr lang="en-US" dirty="0"/>
              <a:t> has limited authority over utility cooperatives. The </a:t>
            </a:r>
            <a:r>
              <a:rPr lang="en-US" dirty="0" err="1"/>
              <a:t>PUCN</a:t>
            </a:r>
            <a:r>
              <a:rPr lang="en-US" dirty="0"/>
              <a:t> does not regulate the rates or service quality of utility cooperatives.</a:t>
            </a:r>
          </a:p>
          <a:p>
            <a:pPr marL="0" indent="0">
              <a:buNone/>
            </a:pPr>
            <a:endParaRPr lang="en-US" dirty="0">
              <a:solidFill>
                <a:schemeClr val="accent2">
                  <a:lumMod val="75000"/>
                </a:schemeClr>
              </a:solidFill>
            </a:endParaRPr>
          </a:p>
        </p:txBody>
      </p:sp>
      <p:pic>
        <p:nvPicPr>
          <p:cNvPr id="5" name="Picture 4">
            <a:extLst>
              <a:ext uri="{FF2B5EF4-FFF2-40B4-BE49-F238E27FC236}">
                <a16:creationId xmlns:a16="http://schemas.microsoft.com/office/drawing/2014/main" id="{9C3EDAFD-2B03-A200-EBBF-81CD3952DFA6}"/>
              </a:ext>
            </a:extLst>
          </p:cNvPr>
          <p:cNvPicPr>
            <a:picLocks noChangeAspect="1"/>
          </p:cNvPicPr>
          <p:nvPr/>
        </p:nvPicPr>
        <p:blipFill>
          <a:blip r:embed="rId4"/>
          <a:stretch>
            <a:fillRect/>
          </a:stretch>
        </p:blipFill>
        <p:spPr>
          <a:xfrm>
            <a:off x="6858000" y="5943600"/>
            <a:ext cx="1581150" cy="771525"/>
          </a:xfrm>
          <a:prstGeom prst="rect">
            <a:avLst/>
          </a:prstGeom>
        </p:spPr>
      </p:pic>
      <p:pic>
        <p:nvPicPr>
          <p:cNvPr id="7" name="Graphic 6" descr="A lightbulb">
            <a:extLst>
              <a:ext uri="{FF2B5EF4-FFF2-40B4-BE49-F238E27FC236}">
                <a16:creationId xmlns:a16="http://schemas.microsoft.com/office/drawing/2014/main" id="{5177DCA5-6270-A89D-C257-8C5CE09CAD3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95400" y="5800725"/>
            <a:ext cx="914400" cy="914400"/>
          </a:xfrm>
          <a:prstGeom prst="rect">
            <a:avLst/>
          </a:prstGeom>
        </p:spPr>
      </p:pic>
      <p:pic>
        <p:nvPicPr>
          <p:cNvPr id="9" name="Graphic 8" descr="Leaky Tap with solid fill">
            <a:extLst>
              <a:ext uri="{FF2B5EF4-FFF2-40B4-BE49-F238E27FC236}">
                <a16:creationId xmlns:a16="http://schemas.microsoft.com/office/drawing/2014/main" id="{74A16E80-4EDF-1AEF-8B2B-D396D4E4A1D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286001" y="5943600"/>
            <a:ext cx="771526" cy="771526"/>
          </a:xfrm>
          <a:prstGeom prst="rect">
            <a:avLst/>
          </a:prstGeom>
        </p:spPr>
      </p:pic>
      <p:pic>
        <p:nvPicPr>
          <p:cNvPr id="11" name="Graphic 10" descr="Oil Rig with solid fill">
            <a:extLst>
              <a:ext uri="{FF2B5EF4-FFF2-40B4-BE49-F238E27FC236}">
                <a16:creationId xmlns:a16="http://schemas.microsoft.com/office/drawing/2014/main" id="{42B7CCD8-667C-EE6E-B246-4DDA6E15D22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505200" y="5943600"/>
            <a:ext cx="762000" cy="762000"/>
          </a:xfrm>
          <a:prstGeom prst="rect">
            <a:avLst/>
          </a:prstGeom>
        </p:spPr>
      </p:pic>
      <p:pic>
        <p:nvPicPr>
          <p:cNvPr id="13" name="Graphic 12" descr="Receiver with solid fill">
            <a:extLst>
              <a:ext uri="{FF2B5EF4-FFF2-40B4-BE49-F238E27FC236}">
                <a16:creationId xmlns:a16="http://schemas.microsoft.com/office/drawing/2014/main" id="{9FD2360F-897E-72E4-87F0-9D189A0EC08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661289" y="6019800"/>
            <a:ext cx="663370" cy="663370"/>
          </a:xfrm>
          <a:prstGeom prst="rect">
            <a:avLst/>
          </a:prstGeom>
        </p:spPr>
      </p:pic>
    </p:spTree>
    <p:extLst>
      <p:ext uri="{BB962C8B-B14F-4D97-AF65-F5344CB8AC3E}">
        <p14:creationId xmlns:p14="http://schemas.microsoft.com/office/powerpoint/2010/main" val="4289122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EAB70353-C9AB-2B54-FE7E-F333328C74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31281D-CA1D-0338-8090-A307EFBA15B3}"/>
              </a:ext>
            </a:extLst>
          </p:cNvPr>
          <p:cNvSpPr>
            <a:spLocks noGrp="1"/>
          </p:cNvSpPr>
          <p:nvPr>
            <p:ph type="title"/>
          </p:nvPr>
        </p:nvSpPr>
        <p:spPr>
          <a:xfrm>
            <a:off x="152400" y="274638"/>
            <a:ext cx="8869680" cy="563562"/>
          </a:xfrm>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fontScale="90000"/>
          </a:bodyPr>
          <a:lstStyle/>
          <a:p>
            <a:r>
              <a:rPr lang="en-US" sz="3600" b="1" dirty="0">
                <a:solidFill>
                  <a:schemeClr val="accent2">
                    <a:lumMod val="50000"/>
                  </a:schemeClr>
                </a:solidFill>
              </a:rPr>
              <a:t>The Public Utilities Commission of Nevada</a:t>
            </a:r>
          </a:p>
        </p:txBody>
      </p:sp>
      <p:sp>
        <p:nvSpPr>
          <p:cNvPr id="3" name="Subtitle 2">
            <a:extLst>
              <a:ext uri="{FF2B5EF4-FFF2-40B4-BE49-F238E27FC236}">
                <a16:creationId xmlns:a16="http://schemas.microsoft.com/office/drawing/2014/main" id="{2516F4B7-F146-3A47-4038-1ECD9E393194}"/>
              </a:ext>
            </a:extLst>
          </p:cNvPr>
          <p:cNvSpPr>
            <a:spLocks noGrp="1"/>
          </p:cNvSpPr>
          <p:nvPr>
            <p:ph idx="1"/>
          </p:nvPr>
        </p:nvSpPr>
        <p:spPr>
          <a:xfrm>
            <a:off x="457200" y="1143000"/>
            <a:ext cx="8229600" cy="4983163"/>
          </a:xfrm>
        </p:spPr>
        <p:txBody>
          <a:bodyPr>
            <a:normAutofit lnSpcReduction="10000"/>
          </a:bodyPr>
          <a:lstStyle/>
          <a:p>
            <a:pPr marL="1371600" lvl="3" indent="0">
              <a:buNone/>
            </a:pPr>
            <a:r>
              <a:rPr lang="en-US" dirty="0">
                <a:solidFill>
                  <a:schemeClr val="accent2">
                    <a:lumMod val="75000"/>
                  </a:schemeClr>
                </a:solidFill>
              </a:rPr>
              <a:t>The Commission includes 3 Commissioners appointed by the Governor to four-year staggered terms. The Executive Director, the General Counsel and his staff, and the Policy Analysis division directly support the Commissioners.</a:t>
            </a:r>
          </a:p>
          <a:p>
            <a:pPr marL="1371600" lvl="3" indent="0">
              <a:buNone/>
            </a:pPr>
            <a:endParaRPr lang="en-US" dirty="0">
              <a:solidFill>
                <a:schemeClr val="accent2">
                  <a:lumMod val="75000"/>
                </a:schemeClr>
              </a:solidFill>
            </a:endParaRPr>
          </a:p>
          <a:p>
            <a:pPr marL="1371600" lvl="3" indent="0">
              <a:buNone/>
            </a:pPr>
            <a:r>
              <a:rPr lang="en-US" dirty="0">
                <a:solidFill>
                  <a:schemeClr val="accent2">
                    <a:lumMod val="75000"/>
                  </a:schemeClr>
                </a:solidFill>
              </a:rPr>
              <a:t>The Commission has 104 FTE. This includes the highly professional and technical Regulatory Operations Staff who investigate all matters brought before the Commission.</a:t>
            </a:r>
          </a:p>
          <a:p>
            <a:pPr marL="1371600" lvl="3" indent="0">
              <a:buNone/>
            </a:pPr>
            <a:endParaRPr lang="en-US" dirty="0">
              <a:solidFill>
                <a:schemeClr val="accent2">
                  <a:lumMod val="75000"/>
                </a:schemeClr>
              </a:solidFill>
            </a:endParaRPr>
          </a:p>
          <a:p>
            <a:pPr marL="1371600" lvl="3" indent="0">
              <a:buNone/>
            </a:pPr>
            <a:r>
              <a:rPr lang="en-US" dirty="0">
                <a:solidFill>
                  <a:schemeClr val="accent2">
                    <a:lumMod val="75000"/>
                  </a:schemeClr>
                </a:solidFill>
              </a:rPr>
              <a:t>The Commission makes decisions based on an evidentiary record and a formal hearing process. Many of the Commission’s contested cases have statutory effective dates.</a:t>
            </a:r>
          </a:p>
          <a:p>
            <a:pPr marL="1371600" lvl="3" indent="0">
              <a:buNone/>
            </a:pPr>
            <a:endParaRPr lang="en-US" dirty="0">
              <a:solidFill>
                <a:schemeClr val="accent2">
                  <a:lumMod val="75000"/>
                </a:schemeClr>
              </a:solidFill>
            </a:endParaRPr>
          </a:p>
          <a:p>
            <a:pPr marL="1371600" lvl="3" indent="0">
              <a:buNone/>
            </a:pPr>
            <a:r>
              <a:rPr lang="en-US" dirty="0">
                <a:solidFill>
                  <a:schemeClr val="accent2">
                    <a:lumMod val="75000"/>
                  </a:schemeClr>
                </a:solidFill>
              </a:rPr>
              <a:t>The Commission draws its authority from the laws enacted by the Nevada Legislature, which are primarily found in Chapters 703 and 704 of the Nevada Revised Statutes. </a:t>
            </a:r>
            <a:endParaRPr lang="en-US" dirty="0">
              <a:solidFill>
                <a:schemeClr val="accent6">
                  <a:lumMod val="40000"/>
                  <a:lumOff val="60000"/>
                </a:schemeClr>
              </a:solidFill>
            </a:endParaRPr>
          </a:p>
        </p:txBody>
      </p:sp>
      <p:pic>
        <p:nvPicPr>
          <p:cNvPr id="5" name="Picture 4">
            <a:extLst>
              <a:ext uri="{FF2B5EF4-FFF2-40B4-BE49-F238E27FC236}">
                <a16:creationId xmlns:a16="http://schemas.microsoft.com/office/drawing/2014/main" id="{6E5BC76D-66F5-552A-314B-0D690365C077}"/>
              </a:ext>
            </a:extLst>
          </p:cNvPr>
          <p:cNvPicPr>
            <a:picLocks noChangeAspect="1"/>
          </p:cNvPicPr>
          <p:nvPr/>
        </p:nvPicPr>
        <p:blipFill>
          <a:blip r:embed="rId3"/>
          <a:stretch>
            <a:fillRect/>
          </a:stretch>
        </p:blipFill>
        <p:spPr>
          <a:xfrm>
            <a:off x="6781800" y="5867400"/>
            <a:ext cx="1581150" cy="771525"/>
          </a:xfrm>
          <a:prstGeom prst="rect">
            <a:avLst/>
          </a:prstGeom>
        </p:spPr>
      </p:pic>
      <p:pic>
        <p:nvPicPr>
          <p:cNvPr id="7" name="Graphic 6" descr="Stack of books with pear">
            <a:extLst>
              <a:ext uri="{FF2B5EF4-FFF2-40B4-BE49-F238E27FC236}">
                <a16:creationId xmlns:a16="http://schemas.microsoft.com/office/drawing/2014/main" id="{11130E49-C8E9-6E25-A801-DB6DB48274F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7200" y="1905000"/>
            <a:ext cx="2667000" cy="2667000"/>
          </a:xfrm>
          <a:prstGeom prst="rect">
            <a:avLst/>
          </a:prstGeom>
        </p:spPr>
      </p:pic>
    </p:spTree>
    <p:extLst>
      <p:ext uri="{BB962C8B-B14F-4D97-AF65-F5344CB8AC3E}">
        <p14:creationId xmlns:p14="http://schemas.microsoft.com/office/powerpoint/2010/main" val="3499211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0E4C1543-536B-679C-BD82-85AA9D12D0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A08C55-7D14-F211-E68A-3066AEEAEF7B}"/>
              </a:ext>
            </a:extLst>
          </p:cNvPr>
          <p:cNvSpPr>
            <a:spLocks noGrp="1"/>
          </p:cNvSpPr>
          <p:nvPr>
            <p:ph type="title"/>
          </p:nvPr>
        </p:nvSpPr>
        <p:sp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a:bodyPr>
          <a:lstStyle/>
          <a:p>
            <a:r>
              <a:rPr lang="en-US" sz="3600" b="1" dirty="0">
                <a:solidFill>
                  <a:schemeClr val="accent2">
                    <a:lumMod val="50000"/>
                  </a:schemeClr>
                </a:solidFill>
              </a:rPr>
              <a:t>Docket No. 23-10019</a:t>
            </a:r>
          </a:p>
        </p:txBody>
      </p:sp>
      <p:sp>
        <p:nvSpPr>
          <p:cNvPr id="3" name="Subtitle 2">
            <a:extLst>
              <a:ext uri="{FF2B5EF4-FFF2-40B4-BE49-F238E27FC236}">
                <a16:creationId xmlns:a16="http://schemas.microsoft.com/office/drawing/2014/main" id="{006F846B-00E1-394B-2ED3-C9E58355AEE0}"/>
              </a:ext>
            </a:extLst>
          </p:cNvPr>
          <p:cNvSpPr>
            <a:spLocks noGrp="1"/>
          </p:cNvSpPr>
          <p:nvPr>
            <p:ph sz="half" idx="1"/>
          </p:nvPr>
        </p:nvSpPr>
        <p:spPr/>
        <p:txBody>
          <a:bodyPr>
            <a:normAutofit fontScale="77500" lnSpcReduction="20000"/>
          </a:bodyPr>
          <a:lstStyle/>
          <a:p>
            <a:pPr marL="0" indent="0" algn="ctr">
              <a:buNone/>
            </a:pPr>
            <a:r>
              <a:rPr lang="en-US" dirty="0"/>
              <a:t>Investigation regarding regional market activities in the western interconnection relevant to Nevada utilities’ obligations pursuant to NRS Chapter 704.</a:t>
            </a:r>
          </a:p>
          <a:p>
            <a:pPr marL="0" indent="0" algn="ctr">
              <a:buNone/>
            </a:pPr>
            <a:endParaRPr lang="en-US" sz="3100" dirty="0">
              <a:solidFill>
                <a:schemeClr val="accent2">
                  <a:lumMod val="75000"/>
                </a:schemeClr>
              </a:solidFill>
            </a:endParaRPr>
          </a:p>
          <a:p>
            <a:pPr marL="0" indent="0" algn="ctr">
              <a:buNone/>
            </a:pPr>
            <a:r>
              <a:rPr lang="en-US" sz="3100" dirty="0">
                <a:solidFill>
                  <a:schemeClr val="accent2">
                    <a:lumMod val="75000"/>
                  </a:schemeClr>
                </a:solidFill>
              </a:rPr>
              <a:t>Initiated due to passage of NRS 704.79887 (1):</a:t>
            </a:r>
          </a:p>
          <a:p>
            <a:pPr marL="0" indent="0" algn="ctr">
              <a:buNone/>
            </a:pPr>
            <a:r>
              <a:rPr lang="en-US" dirty="0"/>
              <a:t>  Except as otherwise provided in subsection 2, the Commission shall require every transmission provider in this State to join a regional transmission organization on or before January 1, 2030.</a:t>
            </a:r>
            <a:endParaRPr lang="en-US" sz="3100" dirty="0">
              <a:solidFill>
                <a:schemeClr val="accent2">
                  <a:lumMod val="75000"/>
                </a:schemeClr>
              </a:solidFill>
            </a:endParaRPr>
          </a:p>
        </p:txBody>
      </p:sp>
      <p:sp>
        <p:nvSpPr>
          <p:cNvPr id="4" name="Content Placeholder 3">
            <a:extLst>
              <a:ext uri="{FF2B5EF4-FFF2-40B4-BE49-F238E27FC236}">
                <a16:creationId xmlns:a16="http://schemas.microsoft.com/office/drawing/2014/main" id="{7C2A0FB6-7BA7-B093-C57A-683727787E33}"/>
              </a:ext>
            </a:extLst>
          </p:cNvPr>
          <p:cNvSpPr>
            <a:spLocks noGrp="1"/>
          </p:cNvSpPr>
          <p:nvPr>
            <p:ph sz="half" idx="2"/>
          </p:nvPr>
        </p:nvSpPr>
        <p:spPr/>
        <p:txBody>
          <a:bodyPr>
            <a:normAutofit fontScale="77500" lnSpcReduction="20000"/>
          </a:bodyPr>
          <a:lstStyle/>
          <a:p>
            <a:r>
              <a:rPr lang="en-US" sz="3100" dirty="0">
                <a:solidFill>
                  <a:schemeClr val="accent2"/>
                </a:solidFill>
              </a:rPr>
              <a:t>Docket conducted in three phases:</a:t>
            </a:r>
          </a:p>
          <a:p>
            <a:pPr marL="0" indent="0">
              <a:buNone/>
            </a:pPr>
            <a:endParaRPr lang="en-US" sz="3100" dirty="0">
              <a:solidFill>
                <a:schemeClr val="accent2"/>
              </a:solidFill>
            </a:endParaRPr>
          </a:p>
          <a:p>
            <a:r>
              <a:rPr lang="en-US" sz="2300" dirty="0"/>
              <a:t>Information and process to evaluate joining a day ahead market of a regional transmission organization</a:t>
            </a:r>
          </a:p>
          <a:p>
            <a:pPr marL="0" indent="0">
              <a:buNone/>
            </a:pPr>
            <a:endParaRPr lang="en-US" sz="2300" dirty="0"/>
          </a:p>
          <a:p>
            <a:r>
              <a:rPr lang="en-US" sz="2300" dirty="0"/>
              <a:t>Information and process to evaluate a waiver or delay pursuant to NRS 704.79887 (2)</a:t>
            </a:r>
          </a:p>
          <a:p>
            <a:pPr marL="0" indent="0">
              <a:buNone/>
            </a:pPr>
            <a:endParaRPr lang="en-US" sz="2300" dirty="0"/>
          </a:p>
          <a:p>
            <a:r>
              <a:rPr lang="en-US" sz="2300" dirty="0"/>
              <a:t>Information and process to evaluate joining a regional transmission organization. </a:t>
            </a:r>
          </a:p>
        </p:txBody>
      </p:sp>
      <p:pic>
        <p:nvPicPr>
          <p:cNvPr id="6" name="Picture 5">
            <a:extLst>
              <a:ext uri="{FF2B5EF4-FFF2-40B4-BE49-F238E27FC236}">
                <a16:creationId xmlns:a16="http://schemas.microsoft.com/office/drawing/2014/main" id="{AC0C2584-52FA-ACE4-57E8-9EBC78148887}"/>
              </a:ext>
            </a:extLst>
          </p:cNvPr>
          <p:cNvPicPr>
            <a:picLocks noChangeAspect="1"/>
          </p:cNvPicPr>
          <p:nvPr/>
        </p:nvPicPr>
        <p:blipFill>
          <a:blip r:embed="rId3"/>
          <a:stretch>
            <a:fillRect/>
          </a:stretch>
        </p:blipFill>
        <p:spPr>
          <a:xfrm>
            <a:off x="6781800" y="5811837"/>
            <a:ext cx="1581150" cy="771525"/>
          </a:xfrm>
          <a:prstGeom prst="rect">
            <a:avLst/>
          </a:prstGeom>
        </p:spPr>
      </p:pic>
      <p:pic>
        <p:nvPicPr>
          <p:cNvPr id="8" name="Picture 7" descr="Steel towers, high voltage wires, stretching to the sunset">
            <a:extLst>
              <a:ext uri="{FF2B5EF4-FFF2-40B4-BE49-F238E27FC236}">
                <a16:creationId xmlns:a16="http://schemas.microsoft.com/office/drawing/2014/main" id="{7277E7DC-3B21-52F4-74C7-E41F0BEF73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032" y="274638"/>
            <a:ext cx="1714500" cy="1143000"/>
          </a:xfrm>
          <a:prstGeom prst="rect">
            <a:avLst/>
          </a:prstGeom>
        </p:spPr>
      </p:pic>
    </p:spTree>
    <p:extLst>
      <p:ext uri="{BB962C8B-B14F-4D97-AF65-F5344CB8AC3E}">
        <p14:creationId xmlns:p14="http://schemas.microsoft.com/office/powerpoint/2010/main" val="1511174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A151E54A-3D96-F2A9-1186-1034B37770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98600D-2816-AB7D-1525-9D64566DD9F0}"/>
              </a:ext>
            </a:extLst>
          </p:cNvPr>
          <p:cNvSpPr>
            <a:spLocks noGrp="1"/>
          </p:cNvSpPr>
          <p:nvPr>
            <p:ph type="title"/>
          </p:nvPr>
        </p:nvSpPr>
        <p:sp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a:bodyPr>
          <a:lstStyle/>
          <a:p>
            <a:r>
              <a:rPr lang="en-US" sz="3600" b="1" dirty="0">
                <a:solidFill>
                  <a:schemeClr val="accent2">
                    <a:lumMod val="50000"/>
                  </a:schemeClr>
                </a:solidFill>
              </a:rPr>
              <a:t>Docket No. 23-10019 Phase One</a:t>
            </a:r>
          </a:p>
        </p:txBody>
      </p:sp>
      <p:sp>
        <p:nvSpPr>
          <p:cNvPr id="3" name="Subtitle 2">
            <a:extLst>
              <a:ext uri="{FF2B5EF4-FFF2-40B4-BE49-F238E27FC236}">
                <a16:creationId xmlns:a16="http://schemas.microsoft.com/office/drawing/2014/main" id="{B5E3B514-3154-F763-2A64-9DF6FD4500A9}"/>
              </a:ext>
            </a:extLst>
          </p:cNvPr>
          <p:cNvSpPr>
            <a:spLocks noGrp="1"/>
          </p:cNvSpPr>
          <p:nvPr>
            <p:ph sz="half" idx="1"/>
          </p:nvPr>
        </p:nvSpPr>
        <p:spPr/>
        <p:txBody>
          <a:bodyPr>
            <a:normAutofit lnSpcReduction="10000"/>
          </a:bodyPr>
          <a:lstStyle/>
          <a:p>
            <a:pPr marL="0" indent="0" algn="l">
              <a:buNone/>
            </a:pPr>
            <a:r>
              <a:rPr lang="en-US" sz="2000" dirty="0">
                <a:solidFill>
                  <a:schemeClr val="accent2">
                    <a:lumMod val="75000"/>
                  </a:schemeClr>
                </a:solidFill>
              </a:rPr>
              <a:t>The Commission adopted a Report on July 9, 2024. The Report directed that a request to join a day ahead market be presented in an Energy Supply Plan amendment and include information responsive to 13 criteria (with subparts). </a:t>
            </a:r>
          </a:p>
          <a:p>
            <a:pPr marL="0" indent="0" algn="l">
              <a:buNone/>
            </a:pPr>
            <a:endParaRPr lang="en-US" sz="2000" dirty="0">
              <a:solidFill>
                <a:schemeClr val="accent2">
                  <a:lumMod val="75000"/>
                </a:schemeClr>
              </a:solidFill>
            </a:endParaRPr>
          </a:p>
          <a:p>
            <a:pPr marL="0" indent="0">
              <a:buNone/>
            </a:pPr>
            <a:r>
              <a:rPr lang="en-US" sz="2000" dirty="0">
                <a:solidFill>
                  <a:schemeClr val="accent2">
                    <a:lumMod val="75000"/>
                  </a:schemeClr>
                </a:solidFill>
              </a:rPr>
              <a:t>NV Energy filed an Application on October 22, 2025. 25-10025 </a:t>
            </a:r>
          </a:p>
          <a:p>
            <a:pPr marL="0" indent="0">
              <a:buNone/>
            </a:pPr>
            <a:r>
              <a:rPr lang="en-US" sz="1500" dirty="0"/>
              <a:t>Joint Application of Nevada Power Company d/b/a NV Energy and Sierra Pacific Power Company d/b/a NV Energy for approval of an amendment to their 2025-2027 Energy Supply Plan to participate in the Extended Day-Ahead Market.</a:t>
            </a:r>
          </a:p>
          <a:p>
            <a:pPr marL="0" indent="0" algn="l">
              <a:buNone/>
            </a:pPr>
            <a:endParaRPr lang="en-US" sz="2400" dirty="0">
              <a:solidFill>
                <a:schemeClr val="accent2">
                  <a:lumMod val="75000"/>
                </a:schemeClr>
              </a:solidFill>
            </a:endParaRPr>
          </a:p>
          <a:p>
            <a:pPr marL="0" indent="0" algn="l">
              <a:buNone/>
            </a:pPr>
            <a:endParaRPr lang="en-US" sz="2400" dirty="0">
              <a:solidFill>
                <a:schemeClr val="accent2">
                  <a:lumMod val="75000"/>
                </a:schemeClr>
              </a:solidFill>
            </a:endParaRPr>
          </a:p>
        </p:txBody>
      </p:sp>
      <p:sp>
        <p:nvSpPr>
          <p:cNvPr id="8" name="Content Placeholder 7">
            <a:extLst>
              <a:ext uri="{FF2B5EF4-FFF2-40B4-BE49-F238E27FC236}">
                <a16:creationId xmlns:a16="http://schemas.microsoft.com/office/drawing/2014/main" id="{1C09CBB2-94DE-30E8-B2A4-0F3A296536BB}"/>
              </a:ext>
            </a:extLst>
          </p:cNvPr>
          <p:cNvSpPr>
            <a:spLocks noGrp="1"/>
          </p:cNvSpPr>
          <p:nvPr>
            <p:ph sz="half" idx="2"/>
          </p:nvPr>
        </p:nvSpPr>
        <p:spPr/>
        <p:txBody>
          <a:bodyPr>
            <a:normAutofit lnSpcReduction="10000"/>
          </a:bodyPr>
          <a:lstStyle/>
          <a:p>
            <a:pPr marL="0" indent="0">
              <a:buNone/>
            </a:pPr>
            <a:r>
              <a:rPr lang="en-US" dirty="0"/>
              <a:t>The Commission issued a Modified Final Order on May 27, 2026, approving NV Energy’s request to join the CAISO’s Extended Day Ahead Market (“EDAM”). The Order outlined an expected Fall 2028 time for NV Energy to join EDAM.</a:t>
            </a:r>
          </a:p>
        </p:txBody>
      </p:sp>
      <p:pic>
        <p:nvPicPr>
          <p:cNvPr id="10" name="Picture 9">
            <a:extLst>
              <a:ext uri="{FF2B5EF4-FFF2-40B4-BE49-F238E27FC236}">
                <a16:creationId xmlns:a16="http://schemas.microsoft.com/office/drawing/2014/main" id="{68662905-E439-11B5-CB15-EE0A667C26C3}"/>
              </a:ext>
            </a:extLst>
          </p:cNvPr>
          <p:cNvPicPr>
            <a:picLocks noChangeAspect="1"/>
          </p:cNvPicPr>
          <p:nvPr/>
        </p:nvPicPr>
        <p:blipFill>
          <a:blip r:embed="rId3"/>
          <a:stretch>
            <a:fillRect/>
          </a:stretch>
        </p:blipFill>
        <p:spPr>
          <a:xfrm>
            <a:off x="6858000" y="5740400"/>
            <a:ext cx="1581150" cy="771525"/>
          </a:xfrm>
          <a:prstGeom prst="rect">
            <a:avLst/>
          </a:prstGeom>
        </p:spPr>
      </p:pic>
    </p:spTree>
    <p:extLst>
      <p:ext uri="{BB962C8B-B14F-4D97-AF65-F5344CB8AC3E}">
        <p14:creationId xmlns:p14="http://schemas.microsoft.com/office/powerpoint/2010/main" val="3364289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E1A61B5F-2B9D-0D8D-C206-09F067F910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AF7CD1-9290-EF3D-8E5A-2097998B21ED}"/>
              </a:ext>
            </a:extLst>
          </p:cNvPr>
          <p:cNvSpPr>
            <a:spLocks noGrp="1"/>
          </p:cNvSpPr>
          <p:nvPr>
            <p:ph type="title"/>
          </p:nvPr>
        </p:nvSpPr>
        <p:sp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a:bodyPr>
          <a:lstStyle/>
          <a:p>
            <a:r>
              <a:rPr lang="en-US" sz="3600" b="1" dirty="0">
                <a:solidFill>
                  <a:schemeClr val="accent2">
                    <a:lumMod val="50000"/>
                  </a:schemeClr>
                </a:solidFill>
              </a:rPr>
              <a:t>Docket No. 23-10019 Phase One</a:t>
            </a:r>
          </a:p>
        </p:txBody>
      </p:sp>
      <p:sp>
        <p:nvSpPr>
          <p:cNvPr id="3" name="Subtitle 2">
            <a:extLst>
              <a:ext uri="{FF2B5EF4-FFF2-40B4-BE49-F238E27FC236}">
                <a16:creationId xmlns:a16="http://schemas.microsoft.com/office/drawing/2014/main" id="{E64B6379-8681-BB82-02D1-BF499E9EEE07}"/>
              </a:ext>
            </a:extLst>
          </p:cNvPr>
          <p:cNvSpPr>
            <a:spLocks noGrp="1"/>
          </p:cNvSpPr>
          <p:nvPr>
            <p:ph sz="half" idx="1"/>
          </p:nvPr>
        </p:nvSpPr>
        <p:spPr>
          <a:xfrm>
            <a:off x="457200" y="1600200"/>
            <a:ext cx="4038600" cy="4724400"/>
          </a:xfrm>
        </p:spPr>
        <p:txBody>
          <a:bodyPr>
            <a:normAutofit/>
          </a:bodyPr>
          <a:lstStyle/>
          <a:p>
            <a:pPr marL="0" indent="0" algn="l">
              <a:buNone/>
            </a:pPr>
            <a:r>
              <a:rPr lang="en-US" sz="2400" dirty="0">
                <a:solidFill>
                  <a:schemeClr val="accent2">
                    <a:lumMod val="75000"/>
                  </a:schemeClr>
                </a:solidFill>
              </a:rPr>
              <a:t>The Commission’s Modified Final Order found the following factors supported NV Energy joining EDAM:</a:t>
            </a:r>
          </a:p>
          <a:p>
            <a:pPr marL="0" indent="0" algn="l">
              <a:buNone/>
            </a:pPr>
            <a:r>
              <a:rPr lang="en-US" sz="1600" dirty="0">
                <a:solidFill>
                  <a:schemeClr val="accent2">
                    <a:lumMod val="75000"/>
                  </a:schemeClr>
                </a:solidFill>
              </a:rPr>
              <a:t>Positive experience with the </a:t>
            </a:r>
            <a:r>
              <a:rPr lang="en-US" sz="1600" dirty="0" err="1">
                <a:solidFill>
                  <a:schemeClr val="accent2">
                    <a:lumMod val="75000"/>
                  </a:schemeClr>
                </a:solidFill>
              </a:rPr>
              <a:t>WEIM</a:t>
            </a:r>
            <a:r>
              <a:rPr lang="en-US" sz="1600" dirty="0">
                <a:solidFill>
                  <a:schemeClr val="accent2">
                    <a:lumMod val="75000"/>
                  </a:schemeClr>
                </a:solidFill>
              </a:rPr>
              <a:t> and the lower implementation costs for EDAM due to participation in </a:t>
            </a:r>
            <a:r>
              <a:rPr lang="en-US" sz="1600" dirty="0" err="1">
                <a:solidFill>
                  <a:schemeClr val="accent2">
                    <a:lumMod val="75000"/>
                  </a:schemeClr>
                </a:solidFill>
              </a:rPr>
              <a:t>WEIM</a:t>
            </a:r>
            <a:endParaRPr lang="en-US" sz="1600" dirty="0">
              <a:solidFill>
                <a:schemeClr val="accent2">
                  <a:lumMod val="75000"/>
                </a:schemeClr>
              </a:solidFill>
            </a:endParaRPr>
          </a:p>
          <a:p>
            <a:pPr marL="0" indent="0" algn="l">
              <a:buNone/>
            </a:pPr>
            <a:r>
              <a:rPr lang="en-US" sz="1600" dirty="0">
                <a:solidFill>
                  <a:schemeClr val="accent2">
                    <a:lumMod val="75000"/>
                  </a:schemeClr>
                </a:solidFill>
              </a:rPr>
              <a:t>The connectivity with the EDAM footprint and the overall connectivity of EDAM and </a:t>
            </a:r>
            <a:r>
              <a:rPr lang="en-US" sz="1600" dirty="0" err="1">
                <a:solidFill>
                  <a:schemeClr val="accent2">
                    <a:lumMod val="75000"/>
                  </a:schemeClr>
                </a:solidFill>
              </a:rPr>
              <a:t>WEIM</a:t>
            </a:r>
            <a:r>
              <a:rPr lang="en-US" sz="1600" dirty="0">
                <a:solidFill>
                  <a:schemeClr val="accent2">
                    <a:lumMod val="75000"/>
                  </a:schemeClr>
                </a:solidFill>
              </a:rPr>
              <a:t> participants</a:t>
            </a:r>
          </a:p>
          <a:p>
            <a:pPr marL="0" indent="0" algn="l">
              <a:buNone/>
            </a:pPr>
            <a:r>
              <a:rPr lang="en-US" sz="1600" dirty="0">
                <a:solidFill>
                  <a:schemeClr val="accent2">
                    <a:lumMod val="75000"/>
                  </a:schemeClr>
                </a:solidFill>
              </a:rPr>
              <a:t>Projected customer benefits</a:t>
            </a:r>
          </a:p>
          <a:p>
            <a:pPr marL="0" indent="0" algn="l">
              <a:buNone/>
            </a:pPr>
            <a:r>
              <a:rPr lang="en-US" sz="1600" dirty="0">
                <a:solidFill>
                  <a:schemeClr val="accent2">
                    <a:lumMod val="75000"/>
                  </a:schemeClr>
                </a:solidFill>
              </a:rPr>
              <a:t>CAISO governance structure and CAISO’s ability to respond with targeted, expedited stakeholder processes</a:t>
            </a:r>
          </a:p>
          <a:p>
            <a:pPr marL="0" indent="0" algn="l">
              <a:buNone/>
            </a:pPr>
            <a:r>
              <a:rPr lang="en-US" sz="1600" dirty="0">
                <a:solidFill>
                  <a:schemeClr val="accent2">
                    <a:lumMod val="75000"/>
                  </a:schemeClr>
                </a:solidFill>
              </a:rPr>
              <a:t>Potential to deploy new technologies related to compliance with FERC Order 2222. </a:t>
            </a:r>
          </a:p>
          <a:p>
            <a:pPr marL="0" indent="0" algn="l">
              <a:buNone/>
            </a:pPr>
            <a:endParaRPr lang="en-US" sz="2400" dirty="0">
              <a:solidFill>
                <a:schemeClr val="accent2">
                  <a:lumMod val="75000"/>
                </a:schemeClr>
              </a:solidFill>
            </a:endParaRPr>
          </a:p>
        </p:txBody>
      </p:sp>
      <p:sp>
        <p:nvSpPr>
          <p:cNvPr id="8" name="Content Placeholder 7">
            <a:extLst>
              <a:ext uri="{FF2B5EF4-FFF2-40B4-BE49-F238E27FC236}">
                <a16:creationId xmlns:a16="http://schemas.microsoft.com/office/drawing/2014/main" id="{CD318880-2ACF-2550-3898-C68076805A1D}"/>
              </a:ext>
            </a:extLst>
          </p:cNvPr>
          <p:cNvSpPr>
            <a:spLocks noGrp="1"/>
          </p:cNvSpPr>
          <p:nvPr>
            <p:ph sz="half" idx="2"/>
          </p:nvPr>
        </p:nvSpPr>
        <p:spPr/>
        <p:txBody>
          <a:bodyPr>
            <a:noAutofit/>
          </a:bodyPr>
          <a:lstStyle/>
          <a:p>
            <a:pPr marL="0" indent="0">
              <a:buNone/>
            </a:pPr>
            <a:r>
              <a:rPr lang="en-US" sz="2200" dirty="0"/>
              <a:t>In particular, the Order noted that many of the existing and planned transmission facilities were interties between NV Energy and other projected EDAM participants.</a:t>
            </a:r>
          </a:p>
          <a:p>
            <a:pPr marL="0" indent="0">
              <a:buNone/>
            </a:pPr>
            <a:endParaRPr lang="en-US" sz="2200" dirty="0"/>
          </a:p>
          <a:p>
            <a:pPr marL="0" indent="0">
              <a:buNone/>
            </a:pPr>
            <a:r>
              <a:rPr lang="en-US" sz="2200" dirty="0"/>
              <a:t>Also of note are the Pathways Step 2 and the Regional Organization for Western Energy (“ROWE”).</a:t>
            </a:r>
          </a:p>
        </p:txBody>
      </p:sp>
      <p:pic>
        <p:nvPicPr>
          <p:cNvPr id="10" name="Picture 9">
            <a:extLst>
              <a:ext uri="{FF2B5EF4-FFF2-40B4-BE49-F238E27FC236}">
                <a16:creationId xmlns:a16="http://schemas.microsoft.com/office/drawing/2014/main" id="{15CD94E7-87F1-DF51-794D-3CE3C65629CE}"/>
              </a:ext>
            </a:extLst>
          </p:cNvPr>
          <p:cNvPicPr>
            <a:picLocks noChangeAspect="1"/>
          </p:cNvPicPr>
          <p:nvPr/>
        </p:nvPicPr>
        <p:blipFill>
          <a:blip r:embed="rId3"/>
          <a:stretch>
            <a:fillRect/>
          </a:stretch>
        </p:blipFill>
        <p:spPr>
          <a:xfrm>
            <a:off x="6858000" y="5740400"/>
            <a:ext cx="1581150" cy="771525"/>
          </a:xfrm>
          <a:prstGeom prst="rect">
            <a:avLst/>
          </a:prstGeom>
        </p:spPr>
      </p:pic>
    </p:spTree>
    <p:extLst>
      <p:ext uri="{BB962C8B-B14F-4D97-AF65-F5344CB8AC3E}">
        <p14:creationId xmlns:p14="http://schemas.microsoft.com/office/powerpoint/2010/main" val="1805210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11C3D453-637D-621A-0EE7-4D2F1EF20B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17385D-5533-B0C5-1EA3-E6EA375CED0F}"/>
              </a:ext>
            </a:extLst>
          </p:cNvPr>
          <p:cNvSpPr>
            <a:spLocks noGrp="1"/>
          </p:cNvSpPr>
          <p:nvPr>
            <p:ph type="title"/>
          </p:nvPr>
        </p:nvSpPr>
        <p:spPr>
          <a:xfrm>
            <a:off x="152400" y="274638"/>
            <a:ext cx="8869680" cy="563562"/>
          </a:xfrm>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fontScale="90000"/>
          </a:bodyPr>
          <a:lstStyle/>
          <a:p>
            <a:r>
              <a:rPr lang="en-US" sz="3600" b="1" dirty="0">
                <a:solidFill>
                  <a:schemeClr val="accent2">
                    <a:lumMod val="50000"/>
                  </a:schemeClr>
                </a:solidFill>
              </a:rPr>
              <a:t>Docket No. 23-10019 Phase Two</a:t>
            </a:r>
          </a:p>
        </p:txBody>
      </p:sp>
      <p:sp>
        <p:nvSpPr>
          <p:cNvPr id="3" name="Subtitle 2">
            <a:extLst>
              <a:ext uri="{FF2B5EF4-FFF2-40B4-BE49-F238E27FC236}">
                <a16:creationId xmlns:a16="http://schemas.microsoft.com/office/drawing/2014/main" id="{3FDA6B2C-94CC-0700-4D5B-55D5E5AEA6A8}"/>
              </a:ext>
            </a:extLst>
          </p:cNvPr>
          <p:cNvSpPr>
            <a:spLocks noGrp="1"/>
          </p:cNvSpPr>
          <p:nvPr>
            <p:ph idx="1"/>
          </p:nvPr>
        </p:nvSpPr>
        <p:spPr>
          <a:xfrm>
            <a:off x="457200" y="1143000"/>
            <a:ext cx="8229600" cy="4983163"/>
          </a:xfrm>
        </p:spPr>
        <p:txBody>
          <a:bodyPr>
            <a:normAutofit fontScale="62500" lnSpcReduction="20000"/>
          </a:bodyPr>
          <a:lstStyle/>
          <a:p>
            <a:pPr algn="l">
              <a:buFont typeface="Arial" pitchFamily="34" charset="0"/>
              <a:buChar char="•"/>
            </a:pPr>
            <a:r>
              <a:rPr lang="en-US" sz="4500" dirty="0">
                <a:solidFill>
                  <a:schemeClr val="tx2"/>
                </a:solidFill>
              </a:rPr>
              <a:t>NRS 704.79886 (2) contemplates a waiver or delay of the requirement in Sub (1):</a:t>
            </a:r>
          </a:p>
          <a:p>
            <a:pPr marL="0" indent="0" algn="l">
              <a:buNone/>
            </a:pPr>
            <a:endParaRPr lang="en-US" sz="4500" dirty="0">
              <a:solidFill>
                <a:schemeClr val="tx2"/>
              </a:solidFill>
            </a:endParaRPr>
          </a:p>
          <a:p>
            <a:r>
              <a:rPr lang="en-US" dirty="0"/>
              <a:t>Upon application by a transmission provider, the Commission may waive or delay the requirement in subsection 1 if:</a:t>
            </a:r>
          </a:p>
          <a:p>
            <a:pPr marL="0" indent="0">
              <a:buNone/>
            </a:pPr>
            <a:r>
              <a:rPr lang="en-US" dirty="0"/>
              <a:t>     (a) The transmission provider files an application with the Commission on or before January 1, 2027, requesting the waiver or delay;</a:t>
            </a:r>
          </a:p>
          <a:p>
            <a:pPr marL="0" indent="0">
              <a:buNone/>
            </a:pPr>
            <a:r>
              <a:rPr lang="en-US" dirty="0"/>
              <a:t>      (b) The transmission provider demonstrates:</a:t>
            </a:r>
          </a:p>
          <a:p>
            <a:pPr marL="0" indent="0">
              <a:buNone/>
            </a:pPr>
            <a:r>
              <a:rPr lang="en-US" dirty="0"/>
              <a:t>             (1) That the transmission provider has made all reasonable efforts to comply with the requirement but is unable to find a viable and available regional transmission organization that the transmission provider can join on or before January 1, 2030; or</a:t>
            </a:r>
          </a:p>
          <a:p>
            <a:pPr marL="0" indent="0">
              <a:buNone/>
            </a:pPr>
            <a:r>
              <a:rPr lang="en-US" dirty="0"/>
              <a:t>             (2) That it would not be in the best interests of the transmission provider and its customers to join a regional transmission organization on or before January 1, 2030; and</a:t>
            </a:r>
          </a:p>
          <a:p>
            <a:pPr marL="0" indent="0">
              <a:buNone/>
            </a:pPr>
            <a:r>
              <a:rPr lang="en-US" dirty="0"/>
              <a:t>      (c) The Commission determines that it is in the public interest to grant the requested waiver or delay.</a:t>
            </a:r>
          </a:p>
          <a:p>
            <a:pPr algn="l">
              <a:buFont typeface="Arial" pitchFamily="34" charset="0"/>
              <a:buChar char="•"/>
            </a:pPr>
            <a:endParaRPr lang="en-US" dirty="0">
              <a:solidFill>
                <a:schemeClr val="tx2"/>
              </a:solidFill>
            </a:endParaRPr>
          </a:p>
        </p:txBody>
      </p:sp>
      <p:pic>
        <p:nvPicPr>
          <p:cNvPr id="5" name="Picture 4">
            <a:extLst>
              <a:ext uri="{FF2B5EF4-FFF2-40B4-BE49-F238E27FC236}">
                <a16:creationId xmlns:a16="http://schemas.microsoft.com/office/drawing/2014/main" id="{C4F3C29C-6696-3472-4801-01B186B89678}"/>
              </a:ext>
            </a:extLst>
          </p:cNvPr>
          <p:cNvPicPr>
            <a:picLocks noChangeAspect="1"/>
          </p:cNvPicPr>
          <p:nvPr/>
        </p:nvPicPr>
        <p:blipFill>
          <a:blip r:embed="rId3"/>
          <a:stretch>
            <a:fillRect/>
          </a:stretch>
        </p:blipFill>
        <p:spPr>
          <a:xfrm>
            <a:off x="6858000" y="5943600"/>
            <a:ext cx="1581150" cy="771525"/>
          </a:xfrm>
          <a:prstGeom prst="rect">
            <a:avLst/>
          </a:prstGeom>
        </p:spPr>
      </p:pic>
      <p:pic>
        <p:nvPicPr>
          <p:cNvPr id="7" name="Picture 6" descr="Law books section in library">
            <a:extLst>
              <a:ext uri="{FF2B5EF4-FFF2-40B4-BE49-F238E27FC236}">
                <a16:creationId xmlns:a16="http://schemas.microsoft.com/office/drawing/2014/main" id="{C73AEFA7-B948-68B1-4B16-042DABF40A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394" y="58681"/>
            <a:ext cx="1485900" cy="990714"/>
          </a:xfrm>
          <a:prstGeom prst="rect">
            <a:avLst/>
          </a:prstGeom>
        </p:spPr>
      </p:pic>
    </p:spTree>
    <p:extLst>
      <p:ext uri="{BB962C8B-B14F-4D97-AF65-F5344CB8AC3E}">
        <p14:creationId xmlns:p14="http://schemas.microsoft.com/office/powerpoint/2010/main" val="3843342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a:effectLst/>
      </p:bgPr>
    </p:bg>
    <p:spTree>
      <p:nvGrpSpPr>
        <p:cNvPr id="1" name="">
          <a:extLst>
            <a:ext uri="{FF2B5EF4-FFF2-40B4-BE49-F238E27FC236}">
              <a16:creationId xmlns:a16="http://schemas.microsoft.com/office/drawing/2014/main" id="{1AF5C124-F93E-E9E5-7617-665D492463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15EBC4-8EB0-81A3-96E1-66309280BEE2}"/>
              </a:ext>
            </a:extLst>
          </p:cNvPr>
          <p:cNvSpPr>
            <a:spLocks noGrp="1"/>
          </p:cNvSpPr>
          <p:nvPr>
            <p:ph type="title"/>
          </p:nvPr>
        </p:nvSpPr>
        <p:spPr>
          <a:gradFill>
            <a:gsLst>
              <a:gs pos="0">
                <a:schemeClr val="accent3">
                  <a:lumMod val="20000"/>
                  <a:lumOff val="80000"/>
                </a:schemeClr>
              </a:gs>
              <a:gs pos="74000">
                <a:schemeClr val="accent3">
                  <a:lumMod val="40000"/>
                  <a:lumOff val="60000"/>
                </a:schemeClr>
              </a:gs>
              <a:gs pos="83000">
                <a:schemeClr val="accent3">
                  <a:lumMod val="60000"/>
                  <a:lumOff val="40000"/>
                </a:schemeClr>
              </a:gs>
              <a:gs pos="100000">
                <a:schemeClr val="accent3">
                  <a:lumMod val="75000"/>
                </a:schemeClr>
              </a:gs>
            </a:gsLst>
            <a:lin ang="5400000" scaled="1"/>
          </a:gradFill>
        </p:spPr>
        <p:txBody>
          <a:bodyPr vert="horz" lIns="91440" tIns="45720" rIns="91440" bIns="45720" rtlCol="0" anchor="ctr">
            <a:normAutofit/>
          </a:bodyPr>
          <a:lstStyle/>
          <a:p>
            <a:r>
              <a:rPr lang="en-US" sz="3600" b="1" dirty="0">
                <a:solidFill>
                  <a:schemeClr val="accent2">
                    <a:lumMod val="50000"/>
                  </a:schemeClr>
                </a:solidFill>
              </a:rPr>
              <a:t>Docket No. 23-10019 Phase Two</a:t>
            </a:r>
          </a:p>
        </p:txBody>
      </p:sp>
      <p:sp>
        <p:nvSpPr>
          <p:cNvPr id="4" name="Content Placeholder 3">
            <a:extLst>
              <a:ext uri="{FF2B5EF4-FFF2-40B4-BE49-F238E27FC236}">
                <a16:creationId xmlns:a16="http://schemas.microsoft.com/office/drawing/2014/main" id="{571D95EB-D878-5CB0-49E4-3683AF99F837}"/>
              </a:ext>
            </a:extLst>
          </p:cNvPr>
          <p:cNvSpPr>
            <a:spLocks noGrp="1"/>
          </p:cNvSpPr>
          <p:nvPr>
            <p:ph sz="half" idx="1"/>
          </p:nvPr>
        </p:nvSpPr>
        <p:spPr/>
        <p:txBody>
          <a:bodyPr>
            <a:normAutofit fontScale="25000" lnSpcReduction="20000"/>
          </a:bodyPr>
          <a:lstStyle/>
          <a:p>
            <a:pPr marL="0" indent="0">
              <a:buNone/>
            </a:pPr>
            <a:r>
              <a:rPr lang="en-US" sz="8000" dirty="0"/>
              <a:t>On July 29, 2026, the Commission issued an Order accepting a Report regarding any request by NV Energy to waive or delay the requirement to join a regional transmission organization. </a:t>
            </a:r>
          </a:p>
          <a:p>
            <a:pPr marL="0" indent="0">
              <a:buNone/>
            </a:pPr>
            <a:endParaRPr lang="en-US" sz="8000" dirty="0"/>
          </a:p>
          <a:p>
            <a:pPr marL="0" indent="0">
              <a:buNone/>
            </a:pPr>
            <a:r>
              <a:rPr lang="en-US" sz="8000" dirty="0"/>
              <a:t>Under NRS 704.79886, this request for waiver or delay must be filed with the Commission no later than January 1, 2027.</a:t>
            </a:r>
          </a:p>
          <a:p>
            <a:pPr marL="0" indent="0">
              <a:buNone/>
            </a:pPr>
            <a:endParaRPr lang="en-US" sz="8000" dirty="0"/>
          </a:p>
          <a:p>
            <a:pPr marL="0" indent="0">
              <a:buNone/>
            </a:pPr>
            <a:r>
              <a:rPr lang="en-US" sz="8000" dirty="0"/>
              <a:t>The Report acknowledged that all participants in this Phase of the Docket agreed that there does not currently exist a regional transmission organization for NV Energy to join that meets the definition in NRS 704.79882.</a:t>
            </a:r>
          </a:p>
        </p:txBody>
      </p:sp>
      <p:sp>
        <p:nvSpPr>
          <p:cNvPr id="5" name="Content Placeholder 4">
            <a:extLst>
              <a:ext uri="{FF2B5EF4-FFF2-40B4-BE49-F238E27FC236}">
                <a16:creationId xmlns:a16="http://schemas.microsoft.com/office/drawing/2014/main" id="{75D337CC-FD9F-DA66-94CA-68BE432C408D}"/>
              </a:ext>
            </a:extLst>
          </p:cNvPr>
          <p:cNvSpPr>
            <a:spLocks noGrp="1"/>
          </p:cNvSpPr>
          <p:nvPr>
            <p:ph sz="half" idx="2"/>
          </p:nvPr>
        </p:nvSpPr>
        <p:spPr>
          <a:xfrm>
            <a:off x="4648200" y="1600200"/>
            <a:ext cx="4038600" cy="4800600"/>
          </a:xfrm>
        </p:spPr>
        <p:txBody>
          <a:bodyPr>
            <a:normAutofit fontScale="25000" lnSpcReduction="20000"/>
          </a:bodyPr>
          <a:lstStyle/>
          <a:p>
            <a:pPr marL="0" indent="0">
              <a:buNone/>
            </a:pPr>
            <a:r>
              <a:rPr lang="en-US" sz="4000" b="1" dirty="0"/>
              <a:t>NRS 704.79882  “Regional transmission organization” defined.  </a:t>
            </a:r>
            <a:r>
              <a:rPr lang="en-US" sz="4000" dirty="0"/>
              <a:t>“Regional transmission organization” means an entity established for the purpose of coordinating and efficiently managing the dispatch and transmission of electricity among public utilities on a multistate or regional basis that:</a:t>
            </a:r>
          </a:p>
          <a:p>
            <a:pPr marL="0" indent="0">
              <a:buNone/>
            </a:pPr>
            <a:r>
              <a:rPr lang="en-US" sz="4000" dirty="0"/>
              <a:t>     1.  Is approved by the Federal Energy Regulatory Commission;</a:t>
            </a:r>
          </a:p>
          <a:p>
            <a:pPr marL="0" indent="0">
              <a:buNone/>
            </a:pPr>
            <a:r>
              <a:rPr lang="en-US" sz="4000" dirty="0"/>
              <a:t>      2.  Effectuates separate control of transmission facilities from control of generation facilities;</a:t>
            </a:r>
          </a:p>
          <a:p>
            <a:pPr marL="0" indent="0">
              <a:buNone/>
            </a:pPr>
            <a:r>
              <a:rPr lang="en-US" sz="4000" dirty="0"/>
              <a:t>      3.  Implements, to the extent reasonably possible, policies and procedures designed to minimize pancaked transmission rates;</a:t>
            </a:r>
          </a:p>
          <a:p>
            <a:pPr marL="0" indent="0">
              <a:buNone/>
            </a:pPr>
            <a:r>
              <a:rPr lang="en-US" sz="4000" dirty="0"/>
              <a:t>      4.  Improves service reliability within this State;</a:t>
            </a:r>
          </a:p>
          <a:p>
            <a:pPr marL="0" indent="0">
              <a:buNone/>
            </a:pPr>
            <a:r>
              <a:rPr lang="en-US" sz="4000" dirty="0"/>
              <a:t>      5.  Achieves the objectives of an open and competitive wholesale electric generation marketplace, elimination of barriers to market entry and preclusion of control of bottleneck electric transmission facilities in the provision of retail electric service;</a:t>
            </a:r>
          </a:p>
          <a:p>
            <a:pPr marL="0" indent="0">
              <a:buNone/>
            </a:pPr>
            <a:r>
              <a:rPr lang="en-US" sz="4000" dirty="0"/>
              <a:t>      6.  Is of sufficient scope or otherwise operates to substantially increase economical supply options for customers;</a:t>
            </a:r>
          </a:p>
          <a:p>
            <a:pPr marL="0" indent="0">
              <a:buNone/>
            </a:pPr>
            <a:r>
              <a:rPr lang="en-US" sz="4000" dirty="0"/>
              <a:t>      7.  Has a structure of governance or control that is independent of the users of the transmission facilities, and no member of its board of directors has an affiliation with a user or with an affiliate of a user during the member’s tenure on the board so as to unduly affect the regional transmission organization’s performance;</a:t>
            </a:r>
          </a:p>
          <a:p>
            <a:pPr marL="0" indent="0">
              <a:buNone/>
            </a:pPr>
            <a:r>
              <a:rPr lang="en-US" sz="4000" dirty="0"/>
              <a:t>      8.  Operates under policies that promote positive performance designed to satisfy the electricity requirements of customers;</a:t>
            </a:r>
          </a:p>
          <a:p>
            <a:pPr marL="0" indent="0">
              <a:buNone/>
            </a:pPr>
            <a:r>
              <a:rPr lang="en-US" sz="4000" dirty="0"/>
              <a:t>      9.  Has an inclusive and open stakeholder process that does not place unreasonable burdens on or preclude meaningful participation by any stakeholder group;</a:t>
            </a:r>
          </a:p>
          <a:p>
            <a:pPr marL="0" indent="0">
              <a:buNone/>
            </a:pPr>
            <a:r>
              <a:rPr lang="en-US" sz="4000" dirty="0"/>
              <a:t>      10.  Promotes and assists new economic development in this State; and</a:t>
            </a:r>
          </a:p>
          <a:p>
            <a:pPr marL="0" indent="0">
              <a:buNone/>
            </a:pPr>
            <a:r>
              <a:rPr lang="en-US" sz="4000" dirty="0"/>
              <a:t>      11.  Is capable of maintaining real-time reliability of the transmission system, ensuring comparable and nondiscriminatory access and necessary service, minimizing system congestion and further addressing real or potential transmission constraints.</a:t>
            </a:r>
          </a:p>
          <a:p>
            <a:pPr marL="0" indent="0">
              <a:buNone/>
            </a:pPr>
            <a:endParaRPr lang="en-US" sz="1800" dirty="0"/>
          </a:p>
        </p:txBody>
      </p:sp>
      <p:pic>
        <p:nvPicPr>
          <p:cNvPr id="7" name="Picture 6">
            <a:extLst>
              <a:ext uri="{FF2B5EF4-FFF2-40B4-BE49-F238E27FC236}">
                <a16:creationId xmlns:a16="http://schemas.microsoft.com/office/drawing/2014/main" id="{27A6E492-D343-9720-A1D7-8F26DC0C033E}"/>
              </a:ext>
            </a:extLst>
          </p:cNvPr>
          <p:cNvPicPr>
            <a:picLocks noChangeAspect="1"/>
          </p:cNvPicPr>
          <p:nvPr/>
        </p:nvPicPr>
        <p:blipFill>
          <a:blip r:embed="rId3"/>
          <a:stretch>
            <a:fillRect/>
          </a:stretch>
        </p:blipFill>
        <p:spPr>
          <a:xfrm>
            <a:off x="6781800" y="6015037"/>
            <a:ext cx="1581150" cy="771525"/>
          </a:xfrm>
          <a:prstGeom prst="rect">
            <a:avLst/>
          </a:prstGeom>
        </p:spPr>
      </p:pic>
    </p:spTree>
    <p:extLst>
      <p:ext uri="{BB962C8B-B14F-4D97-AF65-F5344CB8AC3E}">
        <p14:creationId xmlns:p14="http://schemas.microsoft.com/office/powerpoint/2010/main" val="41490579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9278</TotalTime>
  <Words>3012</Words>
  <Application>Microsoft Office PowerPoint</Application>
  <PresentationFormat>On-screen Show (4:3)</PresentationFormat>
  <Paragraphs>171</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Wingdings</vt:lpstr>
      <vt:lpstr>Office Theme</vt:lpstr>
      <vt:lpstr>PUCN Regional Transmission Activity </vt:lpstr>
      <vt:lpstr>Discussion Topics</vt:lpstr>
      <vt:lpstr>The Public Utilities Commission of Nevada</vt:lpstr>
      <vt:lpstr>The Public Utilities Commission of Nevada</vt:lpstr>
      <vt:lpstr>Docket No. 23-10019</vt:lpstr>
      <vt:lpstr>Docket No. 23-10019 Phase One</vt:lpstr>
      <vt:lpstr>Docket No. 23-10019 Phase One</vt:lpstr>
      <vt:lpstr>Docket No. 23-10019 Phase Two</vt:lpstr>
      <vt:lpstr>Docket No. 23-10019 Phase Two</vt:lpstr>
      <vt:lpstr>Docket No. 23-10019 Phase Three</vt:lpstr>
      <vt:lpstr>NV Energy’s Integrated Resource Plans</vt:lpstr>
      <vt:lpstr>NV Energy’s Integrated Resource Plans</vt:lpstr>
      <vt:lpstr>Relevant Regional Committees </vt:lpstr>
      <vt:lpstr>Relevant Regional Committees </vt:lpstr>
      <vt:lpstr>Relevant Regional Committees </vt:lpstr>
      <vt:lpstr>Relevant Regional Committees </vt:lpstr>
      <vt:lpstr>Relevant Regional Committees </vt:lpstr>
      <vt:lpstr>Questions</vt:lpstr>
    </vt:vector>
  </TitlesOfParts>
  <Company>pucn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UTILITY REGULATION IN NEVADA</dc:title>
  <dc:creator>rivard</dc:creator>
  <cp:lastModifiedBy>Tammy Cordova</cp:lastModifiedBy>
  <cp:revision>97</cp:revision>
  <cp:lastPrinted>2026-08-25T00:32:25Z</cp:lastPrinted>
  <dcterms:created xsi:type="dcterms:W3CDTF">2013-04-16T18:27:45Z</dcterms:created>
  <dcterms:modified xsi:type="dcterms:W3CDTF">2026-08-25T00:36:43Z</dcterms:modified>
</cp:coreProperties>
</file>