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73" r:id="rId3"/>
    <p:sldId id="274" r:id="rId4"/>
    <p:sldId id="281" r:id="rId5"/>
    <p:sldId id="278" r:id="rId6"/>
    <p:sldId id="279" r:id="rId7"/>
    <p:sldId id="277" r:id="rId8"/>
    <p:sldId id="276" r:id="rId9"/>
    <p:sldId id="282" r:id="rId10"/>
    <p:sldId id="283" r:id="rId11"/>
    <p:sldId id="272" r:id="rId12"/>
    <p:sldId id="265" r:id="rId13"/>
    <p:sldId id="280" r:id="rId14"/>
    <p:sldId id="266" r:id="rId15"/>
    <p:sldId id="275" r:id="rId16"/>
    <p:sldId id="267" r:id="rId17"/>
    <p:sldId id="268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92" userDrawn="1">
          <p15:clr>
            <a:srgbClr val="A4A3A4"/>
          </p15:clr>
        </p15:guide>
        <p15:guide id="2" pos="5640" userDrawn="1">
          <p15:clr>
            <a:srgbClr val="A4A3A4"/>
          </p15:clr>
        </p15:guide>
        <p15:guide id="5" orient="horz" pos="768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B7E786-B562-9D91-F37E-30C212C4ADAF}" name="Strawn, Jessica (Berkshire Hathaway Energy)" initials="JS" userId="S::Jessica.Strawn@brkenergy.com::0fda58d0-e3f8-4657-8c84-a3ec6364d1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6B04DA-E67C-4AB3-231A-41412B619A43}" v="8" dt="2026-09-21T20:14:26.4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990" y="72"/>
      </p:cViewPr>
      <p:guideLst>
        <p:guide pos="192"/>
        <p:guide pos="5640"/>
        <p:guide orient="horz" pos="768"/>
        <p:guide orient="horz" pos="41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AF073-A406-410C-95D1-7EE6935FDE4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96DAC4-E016-496B-8B96-E43DF61306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23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96DAC4-E016-496B-8B96-E43DF61306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6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765DC84-ED8B-C676-93FF-FC704E6AF2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671" y="-16766"/>
            <a:ext cx="9289342" cy="6891531"/>
          </a:xfrm>
          <a:prstGeom prst="rect">
            <a:avLst/>
          </a:prstGeom>
        </p:spPr>
      </p:pic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53BCE173-4C30-470E-0409-5729BCA2E8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9188" y="486925"/>
            <a:ext cx="8024812" cy="1463675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sz="5400" b="1" kern="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/>
              <a:t>Presentation Title </a:t>
            </a:r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75DE23C2-9BD3-2026-3154-FD618BF138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19188" y="2796545"/>
            <a:ext cx="8024812" cy="390538"/>
          </a:xfrm>
          <a:prstGeom prst="rect">
            <a:avLst/>
          </a:prstGeom>
        </p:spPr>
        <p:txBody>
          <a:bodyPr/>
          <a:lstStyle>
            <a:lvl1pPr algn="ctr">
              <a:buNone/>
              <a:defRPr lang="en-US" sz="2600" b="1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7DB6A5C5-927B-B674-ED1E-451B69671E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19188" y="3223212"/>
            <a:ext cx="8024812" cy="241300"/>
          </a:xfrm>
          <a:prstGeom prst="rect">
            <a:avLst/>
          </a:prstGeom>
        </p:spPr>
        <p:txBody>
          <a:bodyPr/>
          <a:lstStyle>
            <a:lvl1pPr algn="ctr">
              <a:buNone/>
              <a:defRPr lang="en-US" sz="140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43797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4">
            <a:extLst>
              <a:ext uri="{FF2B5EF4-FFF2-40B4-BE49-F238E27FC236}">
                <a16:creationId xmlns:a16="http://schemas.microsoft.com/office/drawing/2014/main" id="{B0E5BC63-1B47-EFBE-8695-8FCBBD7897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95639" y="-259786"/>
            <a:ext cx="2564431" cy="1981604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F460734-3B6A-6336-8F83-F074EBE269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en-US"/>
              <a:t>Click to edit 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4"/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984E473-7621-9606-23FC-DBEF36EE0E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2464" y="47571"/>
            <a:ext cx="7919390" cy="1171575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30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EFA466-A2FB-156C-77FD-3E1295E8B88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157941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Ser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F63E4361-1868-7A33-92E7-0D16072E11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8364"/>
          <a:stretch>
            <a:fillRect/>
          </a:stretch>
        </p:blipFill>
        <p:spPr>
          <a:xfrm>
            <a:off x="234765" y="181955"/>
            <a:ext cx="929587" cy="909997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F319E34-408B-A3F0-1ABA-36C96EDDAF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en-US"/>
              <a:t>Click to edit 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4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0C4F4-A988-D520-952B-0B4115053D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2464" y="47571"/>
            <a:ext cx="7919390" cy="1171575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30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128E4-A23B-AE0F-C466-B0558ACFB2F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17477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oyee Committ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679CEAF2-A7A0-C4B2-0265-7593B1C1BD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7836"/>
          <a:stretch>
            <a:fillRect/>
          </a:stretch>
        </p:blipFill>
        <p:spPr>
          <a:xfrm>
            <a:off x="182705" y="172624"/>
            <a:ext cx="1101243" cy="924175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23AAC4F-B515-E2BC-AA8E-8E0D34709E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en-US"/>
              <a:t>Click to edit 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4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6C018-14D0-05D8-E347-0644C57206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2464" y="47571"/>
            <a:ext cx="7919390" cy="1171575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30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F1693-B775-5463-1CE3-661FDF1E0CA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655758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vironmental Resp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1ED86743-EAA4-8457-E9EC-620F898ED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8772"/>
          <a:stretch>
            <a:fillRect/>
          </a:stretch>
        </p:blipFill>
        <p:spPr>
          <a:xfrm>
            <a:off x="-67740" y="181955"/>
            <a:ext cx="1497251" cy="909997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CB90FCA-9B49-62BE-A353-0B28563BEB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en-US"/>
              <a:t>Click to edit 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4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55E42-D7ED-8D27-58A7-2FFF14CDD1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2464" y="47571"/>
            <a:ext cx="7919390" cy="1171575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30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80719-EC0D-C171-8812-8601FDE244B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835560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ulatory Integr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73D2BFEF-262A-7DC8-6A3F-CBF9775B4D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7719"/>
          <a:stretch>
            <a:fillRect/>
          </a:stretch>
        </p:blipFill>
        <p:spPr>
          <a:xfrm>
            <a:off x="128915" y="181954"/>
            <a:ext cx="1103959" cy="909997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690DB9FD-9E25-CCB5-0DA0-BDCEE13937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en-US"/>
              <a:t>Click to edit 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4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E924F-B922-84AD-C360-94C3DB7FC8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2464" y="47571"/>
            <a:ext cx="7919390" cy="1171575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30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8FD6A9-2BC6-7B9F-CACA-708AC5832AA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569146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rational Excel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43C5486-919A-D059-7F27-8A1C200036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8304"/>
          <a:stretch>
            <a:fillRect/>
          </a:stretch>
        </p:blipFill>
        <p:spPr>
          <a:xfrm>
            <a:off x="69999" y="181955"/>
            <a:ext cx="1221791" cy="909997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DEA35A0-BEEE-B3B2-9E35-D8BD758F7D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en-US"/>
              <a:t>Click to edit 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4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242B7-348A-BD87-80F3-106C0F59D6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2464" y="47571"/>
            <a:ext cx="7919390" cy="1171575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30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249DE1-9F0F-1516-E0B5-B48D523A1B6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868224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 Streng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DFBBDF-A252-4D29-5A21-120922929A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7836"/>
          <a:stretch>
            <a:fillRect/>
          </a:stretch>
        </p:blipFill>
        <p:spPr>
          <a:xfrm>
            <a:off x="216093" y="181941"/>
            <a:ext cx="929587" cy="928714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D90746C9-CDE9-10FB-7E7A-95B126BBFC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−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r>
              <a:rPr lang="en-US"/>
              <a:t>Click to edit 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en-US"/>
              <a:t>Bullet</a:t>
            </a:r>
          </a:p>
          <a:p>
            <a:pPr lvl="4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040C012-F224-46B6-A98E-3A48BA509D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2464" y="47571"/>
            <a:ext cx="7919390" cy="1171575"/>
          </a:xfrm>
          <a:prstGeom prst="rect">
            <a:avLst/>
          </a:prstGeom>
        </p:spPr>
        <p:txBody>
          <a:bodyPr anchor="ctr"/>
          <a:lstStyle>
            <a:lvl1pPr>
              <a:buNone/>
              <a:defRPr lang="en-US" sz="3000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DBAB8-29AB-CCB3-D451-53701688D5A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952134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6DC197-88D0-4139-4242-FF8E5B7F8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2755" y="-42111"/>
            <a:ext cx="9369509" cy="694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4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6ADCDB-C63A-2884-56D6-AFBC7869E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649375"/>
            <a:ext cx="9144000" cy="208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07747A-86D1-41D7-9466-1321837368C2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80957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6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600224-0C20-A6FC-BD40-8587E740CD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SB448 Regional Coordination Task Force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2964D-36BE-FEBA-F188-582F09B15F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Charlie Pottey – Director, Transmission Planning</a:t>
            </a:r>
          </a:p>
          <a:p>
            <a:r>
              <a:rPr lang="en-US"/>
              <a:t>Scott Kaufmann – Vice President, Transmission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D71B3-794B-4B01-B355-FB967FC065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9188" y="3944572"/>
            <a:ext cx="8024812" cy="241300"/>
          </a:xfrm>
        </p:spPr>
        <p:txBody>
          <a:bodyPr/>
          <a:lstStyle/>
          <a:p>
            <a:r>
              <a:rPr lang="en-US"/>
              <a:t>September 22, 2026</a:t>
            </a:r>
          </a:p>
        </p:txBody>
      </p:sp>
    </p:spTree>
    <p:extLst>
      <p:ext uri="{BB962C8B-B14F-4D97-AF65-F5344CB8AC3E}">
        <p14:creationId xmlns:p14="http://schemas.microsoft.com/office/powerpoint/2010/main" val="3672641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CCABEA-3542-75AE-FA09-1AEB247EDB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219146"/>
            <a:ext cx="8637972" cy="5430229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NV Energy Transmission Planning Department has 16 employees. 2 Directors, 1 Manager, 11 Engineers, and 2 Student Interns.</a:t>
            </a:r>
          </a:p>
          <a:p>
            <a:r>
              <a:rPr lang="en-US"/>
              <a:t>Responsible for all Transmission Planning activities including:</a:t>
            </a:r>
          </a:p>
          <a:p>
            <a:pPr marL="0" indent="0">
              <a:buNone/>
            </a:pPr>
            <a:endParaRPr lang="en-US"/>
          </a:p>
          <a:p>
            <a:pPr marL="859155" lvl="4" indent="-173355"/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	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NERC Reliability Studies and Compliance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 Integrated Resource Planning – Transmission Plan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 Generator Interconnection Requests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Transmission Service Requests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Load Addition Requests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Regional Transmission Planning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FERC Transmission Planning Requirements and Compliance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A808E-7EA6-0295-4754-98C01533AE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NV Energy Transmission Planning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9BC441-BED6-7E80-B0D8-51A161AEF6C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2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82075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E20CE8-CBB2-B6A3-FB34-C37EE0BCD0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sz="2400" dirty="0">
                <a:latin typeface="Arial"/>
                <a:cs typeface="Arial"/>
              </a:rPr>
              <a:t>Transmission constructs, maintains and operates a safe, reliable and NERC compliant electric system for the benefit of our customers and the </a:t>
            </a:r>
            <a:r>
              <a:rPr lang="en-US" sz="2400">
                <a:latin typeface="Arial"/>
                <a:cs typeface="Arial"/>
              </a:rPr>
              <a:t>western interconnection</a:t>
            </a:r>
            <a:endParaRPr lang="en-US" sz="2400" dirty="0">
              <a:latin typeface="Arial"/>
              <a:cs typeface="Arial"/>
            </a:endParaRPr>
          </a:p>
          <a:p>
            <a:pPr lvl="1"/>
            <a:r>
              <a:rPr lang="en-US" sz="2000" dirty="0">
                <a:latin typeface="Arial"/>
                <a:cs typeface="Arial"/>
              </a:rPr>
              <a:t>Grid Operations – transmission, balancing, distribution, and energy imbalance market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Substation Operations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Telecommunication Operations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Operations Technology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99691-D5CD-1EF4-3FE8-9FB2358398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NV Energy Transmission Operations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EA3396-6A59-8345-F7C3-ABB48F1CE03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3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741828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D71736-304D-8813-0335-86352565E6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US" sz="2400" dirty="0">
                <a:latin typeface="Arial"/>
                <a:cs typeface="Arial"/>
              </a:rPr>
              <a:t>Attachment K of the Company's Open Access Transmission Tariff</a:t>
            </a:r>
          </a:p>
          <a:p>
            <a:endParaRPr lang="en-US" sz="2400" dirty="0">
              <a:latin typeface="Arial"/>
              <a:cs typeface="Arial"/>
            </a:endParaRPr>
          </a:p>
          <a:p>
            <a:r>
              <a:rPr lang="en-US" sz="2400" dirty="0">
                <a:latin typeface="Arial"/>
                <a:cs typeface="Arial"/>
              </a:rPr>
              <a:t>FERC-approved process delineated in components:</a:t>
            </a:r>
            <a:endParaRPr lang="en-US" sz="24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Arial"/>
                <a:cs typeface="Arial"/>
              </a:rPr>
              <a:t>Local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Arial"/>
                <a:cs typeface="Arial"/>
              </a:rPr>
              <a:t>Regional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Arial"/>
                <a:cs typeface="Arial"/>
              </a:rPr>
              <a:t>Interregional</a:t>
            </a:r>
          </a:p>
          <a:p>
            <a:pPr marL="457200" lvl="1" indent="0">
              <a:buNone/>
            </a:pPr>
            <a:endParaRPr lang="en-US" dirty="0">
              <a:latin typeface="Arial"/>
              <a:cs typeface="Arial"/>
            </a:endParaRPr>
          </a:p>
          <a:p>
            <a:r>
              <a:rPr lang="en-US" sz="2400" dirty="0">
                <a:latin typeface="Arial"/>
                <a:cs typeface="Arial"/>
              </a:rPr>
              <a:t>Regional and Interregional Plans are coordinated with the NorthernGrid members: Avista, BHE Canada, BPA, Chelan County, Grant County, Idaho Power, ITC Holdings, NorthWestern, PacifiCorp, Portland General Electric, Puget Sound Energy, Seattle City Light, Snohomish County, and Tacoma Power</a:t>
            </a:r>
            <a:endParaRPr lang="en-US" sz="2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7EBD3-80C9-6656-D1BC-4B47B65FFE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NV Energy Transmission Planning Process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AB8234-1F28-B0E6-F1A6-7308AC723CD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4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628209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760C9-A7B5-FE0B-5D69-A364875CF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51BC0-E672-6E55-725A-E84E411D31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2"/>
            <a:ext cx="8637972" cy="4809721"/>
          </a:xfrm>
        </p:spPr>
        <p:txBody>
          <a:bodyPr lIns="91440" tIns="45720" rIns="91440" bIns="45720" anchor="t"/>
          <a:lstStyle/>
          <a:p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Local Transmission Study Plan</a:t>
            </a:r>
          </a:p>
          <a:p>
            <a:pPr marL="859155" lvl="4" indent="-173355"/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	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NERC Reliability Studies / TPL-001-5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 Integrated Resource Plan – Transmission Plan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 Study Request</a:t>
            </a:r>
          </a:p>
          <a:p>
            <a:pPr marL="685800" lvl="4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	    Generator Interconnection</a:t>
            </a:r>
          </a:p>
          <a:p>
            <a:pPr marL="685800" lvl="4" indent="0">
              <a:buNone/>
            </a:pPr>
            <a:r>
              <a:rPr lang="en-US">
                <a:cs typeface="Arial"/>
              </a:rPr>
              <a:t>	    Network Studies (Designated Network Resource)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</a:t>
            </a:r>
          </a:p>
          <a:p>
            <a:pPr marL="685800" lvl="4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       Transmission Service</a:t>
            </a:r>
          </a:p>
          <a:p>
            <a:pPr marL="685800" lvl="4" indent="0">
              <a:buNone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	     Load Additions	</a:t>
            </a:r>
          </a:p>
          <a:p>
            <a:pPr marL="859155" lvl="4" indent="-173355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Area Master Plans</a:t>
            </a:r>
          </a:p>
          <a:p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Stakeholder Input – Semi-Annual Transmission Planning Attachment K Stakeholder Meetings</a:t>
            </a: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69FADA-30E8-E4C5-2DD2-43D44E0CF7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Local Transmission Planning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ECC7D-7D40-2FAB-CB9E-F398CDEE7F6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5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570801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9CCD9-35ED-959F-3373-C6F91727B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04DD0-EB3E-86D8-ED66-9E475250E6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2"/>
            <a:ext cx="8637972" cy="4963455"/>
          </a:xfrm>
        </p:spPr>
        <p:txBody>
          <a:bodyPr lIns="91440" tIns="45720" rIns="91440" bIns="45720" anchor="t"/>
          <a:lstStyle/>
          <a:p>
            <a:r>
              <a:rPr lang="en-US" dirty="0">
                <a:latin typeface="Arial"/>
                <a:cs typeface="Arial"/>
              </a:rPr>
              <a:t>Compliant with FERC Orders 890,1000 and 1920 (pending)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NorthernGrid regional Transmission Planning Process to produce a regional transmission plan every 2 years. Order 1920 Plan will be every 5 years</a:t>
            </a:r>
          </a:p>
          <a:p>
            <a:r>
              <a:rPr lang="en-US" dirty="0">
                <a:latin typeface="Arial"/>
                <a:cs typeface="Arial"/>
              </a:rPr>
              <a:t>Coordinate with CAISO and WestConnect members on interregional planning </a:t>
            </a:r>
          </a:p>
          <a:p>
            <a:r>
              <a:rPr lang="en-US" dirty="0">
                <a:latin typeface="Arial"/>
                <a:cs typeface="Arial"/>
              </a:rPr>
              <a:t>Participate in the Western Power Pool's  WestTEC program to produce a west wide transmission needs study to support the future needs of the transmission grid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D0E1A3-7EB1-D192-93D5-5341980C3D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Regional Transmission Coordination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386C88-D07C-8B06-DBD1-D78D9EA37B4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6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28861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63DF1-768F-1D40-3442-787484E09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6876B-D3A4-4835-2827-CA42CD25A2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219146"/>
            <a:ext cx="8637972" cy="5224517"/>
          </a:xfrm>
        </p:spPr>
        <p:txBody>
          <a:bodyPr lIns="91440" tIns="45720" rIns="91440" bIns="45720" anchor="t"/>
          <a:lstStyle/>
          <a:p>
            <a:r>
              <a:rPr lang="en-US" sz="2400">
                <a:latin typeface="Arial"/>
                <a:cs typeface="Arial"/>
              </a:rPr>
              <a:t>Most Public Power entities in Nevada are wholesale customers of NV Energy (Except VEA)</a:t>
            </a:r>
            <a:endParaRPr lang="en-US" sz="2400"/>
          </a:p>
          <a:p>
            <a:r>
              <a:rPr lang="en-US" sz="2400">
                <a:latin typeface="Arial"/>
                <a:cs typeface="Arial"/>
              </a:rPr>
              <a:t>These entities take Network Integration Transmission Service (NITS) under NV Energy OATT</a:t>
            </a:r>
          </a:p>
          <a:p>
            <a:r>
              <a:rPr lang="en-US" sz="2400">
                <a:latin typeface="Arial"/>
                <a:cs typeface="Arial"/>
              </a:rPr>
              <a:t>NV Energy studies the transmission needs of the NITS customers based on the 10-year load forecast they provide and plans required transmission additions</a:t>
            </a:r>
          </a:p>
          <a:p>
            <a:r>
              <a:rPr lang="en-US" sz="2400">
                <a:latin typeface="Arial"/>
                <a:cs typeface="Arial"/>
              </a:rPr>
              <a:t>Based on previously-submitted requests, NV Energy will grant 681 MW of open access transmission tariff requests for northern Nevada import capacity upon </a:t>
            </a:r>
            <a:r>
              <a:rPr lang="en-US" sz="2400" err="1">
                <a:latin typeface="Arial"/>
                <a:cs typeface="Arial"/>
              </a:rPr>
              <a:t>Greenlink</a:t>
            </a:r>
            <a:r>
              <a:rPr lang="en-US" sz="2400">
                <a:latin typeface="Arial"/>
                <a:cs typeface="Arial"/>
              </a:rPr>
              <a:t> West completion</a:t>
            </a:r>
            <a:r>
              <a:rPr lang="en-US">
                <a:latin typeface="Arial"/>
                <a:cs typeface="Arial"/>
              </a:rPr>
              <a:t> 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9C191C-E44E-61B7-27CD-86D0DA2351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Public Power Transmission Planning Coordination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680D47-2D74-859F-514E-DC8D72EFF94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7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91505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CD452-04DD-793A-DD9A-6D8F1A707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D3BB64-C542-3537-DC94-2CA17CC5D7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2"/>
            <a:ext cx="8637972" cy="4892017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72E1EC-8FF8-4233-F50C-E186AE7961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Regional Transmission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B066A1-0C69-5E0B-9412-D1C52EF6DF0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8</a:t>
            </a:fld>
            <a:endParaRPr lang="en-US" sz="8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5F98FB-64E0-2583-728A-4879310CC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544" y="819685"/>
            <a:ext cx="4910328" cy="582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00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4955B-61CB-1F50-8297-5BD7D44E0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17AAEF-1C23-7C21-B28A-E051C1AA7D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130710"/>
            <a:ext cx="8637972" cy="5407742"/>
          </a:xfrm>
        </p:spPr>
        <p:txBody>
          <a:bodyPr lIns="91440" tIns="45720" rIns="91440" bIns="45720" anchor="t"/>
          <a:lstStyle/>
          <a:p>
            <a:r>
              <a:rPr lang="en-US" sz="1600" dirty="0">
                <a:latin typeface="Arial"/>
                <a:cs typeface="Arial"/>
              </a:rPr>
              <a:t>Cross-Tie</a:t>
            </a:r>
          </a:p>
          <a:p>
            <a:pPr marL="344488" lvl="1" indent="-227013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Cross-Tie is a 525 kV transmission line that is being developed by </a:t>
            </a:r>
            <a:r>
              <a:rPr lang="en-US" sz="1400" dirty="0" err="1">
                <a:latin typeface="Arial"/>
                <a:cs typeface="Arial"/>
              </a:rPr>
              <a:t>TransCanyon</a:t>
            </a:r>
            <a:r>
              <a:rPr lang="en-US" sz="1400" dirty="0">
                <a:latin typeface="Arial"/>
                <a:cs typeface="Arial"/>
              </a:rPr>
              <a:t>  between the NV Energy’s Robinson Summit substation and the PacifiCorp Clover substation.  </a:t>
            </a:r>
          </a:p>
          <a:p>
            <a:pPr marL="344488" lvl="1" indent="-227013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NV Energy is coordinating with PacifiCorp and </a:t>
            </a:r>
            <a:r>
              <a:rPr lang="en-US" sz="1400" dirty="0" err="1">
                <a:latin typeface="Arial"/>
                <a:cs typeface="Arial"/>
              </a:rPr>
              <a:t>TransCanyon</a:t>
            </a:r>
            <a:r>
              <a:rPr lang="en-US" sz="1400" dirty="0">
                <a:latin typeface="Arial"/>
                <a:cs typeface="Arial"/>
              </a:rPr>
              <a:t> to identify benefits of the project to native load and the western region. </a:t>
            </a:r>
          </a:p>
          <a:p>
            <a:pPr marL="344488" lvl="1" indent="-227013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The project was selected in draft WestTEC 20-year plan</a:t>
            </a:r>
          </a:p>
          <a:p>
            <a:r>
              <a:rPr lang="en-US" sz="1600" dirty="0">
                <a:latin typeface="Arial"/>
                <a:cs typeface="Arial"/>
              </a:rPr>
              <a:t>ON Line #2</a:t>
            </a:r>
          </a:p>
          <a:p>
            <a:pPr marL="344488" lvl="1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ON Line #2 is a second 525 kV transmission line that could be developed by NV Energy between the NV Energy’s Robinson Summit substation and Harry Allen substation</a:t>
            </a:r>
          </a:p>
          <a:p>
            <a:pPr marL="344488" lvl="1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This project could be needed if both SWIP-North and Cross-Tie are developed</a:t>
            </a:r>
          </a:p>
          <a:p>
            <a:pPr marL="344488" lvl="1"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The Bureau of Land Management accepted NV Energy’s application for renewal of ON Line 2 Grant Offer.  The Grant Offer has been extended to 2028</a:t>
            </a:r>
          </a:p>
          <a:p>
            <a:pPr lvl="1"/>
            <a:endParaRPr lang="en-US" sz="12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600" dirty="0">
                <a:latin typeface="Arial"/>
                <a:cs typeface="Arial"/>
              </a:rPr>
              <a:t>Walker River – NOB - Bonanza 525kV transmission line</a:t>
            </a:r>
            <a:endParaRPr lang="en-US" sz="1400" dirty="0">
              <a:latin typeface="Arial"/>
              <a:cs typeface="Arial"/>
            </a:endParaRPr>
          </a:p>
          <a:p>
            <a:pPr marL="401638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Walker River-NOB-Bonanza is a 525 kV line from NV Energy’s Walker River substation to BPA’s Bonanza Substation.  The project will include an intermediate substation at the Nevada-Oregon Border (NOB)</a:t>
            </a:r>
          </a:p>
          <a:p>
            <a:pPr marL="401638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Jointly being evaluated by BPA and NV Energy with </a:t>
            </a:r>
            <a:r>
              <a:rPr lang="en-US" sz="1400">
                <a:latin typeface="Arial"/>
                <a:cs typeface="Arial"/>
              </a:rPr>
              <a:t>a proposed ISD of 2035.</a:t>
            </a:r>
            <a:endParaRPr lang="en-US" sz="1400" dirty="0">
              <a:latin typeface="Arial"/>
              <a:cs typeface="Arial"/>
            </a:endParaRPr>
          </a:p>
          <a:p>
            <a:pPr marL="401638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The line would provide additional transfer capacity between NV Energy system, Desert Southwest, and the Pacific Northwest. Would allow for the development of additional renewable resources and diversity exchanges.</a:t>
            </a:r>
          </a:p>
          <a:p>
            <a:pPr marL="401638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Would increase the northern Nevada system import limit.</a:t>
            </a:r>
          </a:p>
          <a:p>
            <a:pPr marL="401638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/>
                <a:cs typeface="Arial"/>
              </a:rPr>
              <a:t>The project was selected in the WestTEC 10-year plan.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44E4C-3DEB-7737-186B-B3C5DE7005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2464" y="796413"/>
            <a:ext cx="7919390" cy="422733"/>
          </a:xfrm>
        </p:spPr>
        <p:txBody>
          <a:bodyPr lIns="91440" tIns="45720" rIns="91440" bIns="45720" anchor="ctr"/>
          <a:lstStyle/>
          <a:p>
            <a:r>
              <a:rPr lang="en-US" dirty="0"/>
              <a:t>Regional Transmission Development Projects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B83E9C-2B8A-322C-039C-40A29597BAB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9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765187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24297-E693-0AF8-28FB-8D0E2CF8D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FCCD32-D847-658B-92F9-339AC6D1B2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347019"/>
            <a:ext cx="8637972" cy="5043948"/>
          </a:xfrm>
        </p:spPr>
        <p:txBody>
          <a:bodyPr lIns="91440" tIns="45720" rIns="91440" bIns="45720" anchor="t"/>
          <a:lstStyle/>
          <a:p>
            <a:pPr marL="0" indent="0"/>
            <a:r>
              <a:rPr lang="en-US" sz="1200" dirty="0">
                <a:latin typeface="Arial"/>
                <a:cs typeface="Arial"/>
              </a:rPr>
              <a:t>Amargosa –Bighorn- Eldorado/Mead 525kV transmission line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NV Energy has BLM grant offer to build Bighorn – Eldorado 525kV transmission line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Amargosa – Bighorn transmission line was evaluated as an alternative in Greenlink West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Bureau of Land Management has identified 22 gigawatts of renewable energy interest around Amargosa and Esmeralda Collector stations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Amargosa-Bighorn </a:t>
            </a:r>
            <a:r>
              <a:rPr lang="en-US" sz="1200">
                <a:latin typeface="Arial"/>
                <a:cs typeface="Arial"/>
              </a:rPr>
              <a:t>– Eldorado/Mead </a:t>
            </a:r>
            <a:r>
              <a:rPr lang="en-US" sz="1200" dirty="0">
                <a:latin typeface="Arial"/>
                <a:cs typeface="Arial"/>
              </a:rPr>
              <a:t>525kV transmission line will enhance capability to deliver additional renewable resources to Sothern Nevada, CAISO and the desert southwest</a:t>
            </a:r>
          </a:p>
          <a:p>
            <a:r>
              <a:rPr lang="en-US" sz="1200" dirty="0">
                <a:latin typeface="Arial"/>
                <a:cs typeface="Arial"/>
              </a:rPr>
              <a:t>Walker River – Tesla 525kV transmission line</a:t>
            </a:r>
            <a:endParaRPr lang="en-US" sz="1200" dirty="0"/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NV Energy is evaluating if there is a need and if CAISO is interested in Walker River – Tesla 525kV transmission line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Provide CAISO access to Greenlink Nevada system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Fortify northern Nevada interconnection with CAISO/PG&amp;E system in central/northern California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LS Power has submitted this project to the NorthernGrid and CAISO regional planning process.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The project was selected in draft WestTEC 20-year plan.</a:t>
            </a:r>
            <a:endParaRPr lang="en-US" sz="1200" dirty="0"/>
          </a:p>
          <a:p>
            <a:pPr marL="0" indent="0"/>
            <a:r>
              <a:rPr lang="en-US" sz="1200" dirty="0" err="1">
                <a:latin typeface="Arial"/>
                <a:cs typeface="Arial"/>
              </a:rPr>
              <a:t>Gridliance</a:t>
            </a:r>
            <a:r>
              <a:rPr lang="en-US" sz="1200" dirty="0">
                <a:latin typeface="Arial"/>
                <a:cs typeface="Arial"/>
              </a:rPr>
              <a:t> West</a:t>
            </a:r>
            <a:endParaRPr lang="en-US" sz="1200" dirty="0"/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Arial"/>
                <a:cs typeface="Arial"/>
              </a:rPr>
              <a:t>Gridliance</a:t>
            </a:r>
            <a:r>
              <a:rPr lang="en-US" sz="1200" dirty="0">
                <a:latin typeface="Arial"/>
                <a:cs typeface="Arial"/>
              </a:rPr>
              <a:t> contacted NV Energy transmission regarding their proposed Silverado project that anticipates 230 kV in the Amargosa Valley area.  They are interested in identifying synergies between Greenlink West and Silverado</a:t>
            </a:r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latin typeface="Arial"/>
                <a:cs typeface="Arial"/>
              </a:rPr>
              <a:t>Gridliance</a:t>
            </a:r>
            <a:r>
              <a:rPr lang="en-US" sz="1200" dirty="0">
                <a:latin typeface="Arial"/>
                <a:cs typeface="Arial"/>
              </a:rPr>
              <a:t> West has proposed plans for 230kV or 525kV upgrade to the CAISO</a:t>
            </a:r>
          </a:p>
          <a:p>
            <a:pPr marL="0" indent="0"/>
            <a:r>
              <a:rPr lang="en-US" sz="1200" dirty="0" err="1">
                <a:latin typeface="Arial"/>
                <a:cs typeface="Arial"/>
              </a:rPr>
              <a:t>TransWest</a:t>
            </a:r>
            <a:r>
              <a:rPr lang="en-US" sz="1200" dirty="0">
                <a:latin typeface="Arial"/>
                <a:cs typeface="Arial"/>
              </a:rPr>
              <a:t> Express</a:t>
            </a:r>
            <a:endParaRPr lang="en-US" sz="1200" dirty="0"/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NV Energy conducted studies in response to the developer's transmission interconnection application</a:t>
            </a:r>
            <a:endParaRPr lang="en-US" sz="1200" dirty="0"/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Federal Energy Regulatory Commission granted </a:t>
            </a:r>
            <a:r>
              <a:rPr lang="en-US" sz="1200" dirty="0" err="1">
                <a:latin typeface="Arial"/>
                <a:cs typeface="Arial"/>
              </a:rPr>
              <a:t>TransWest</a:t>
            </a:r>
            <a:r>
              <a:rPr lang="en-US" sz="1200" dirty="0">
                <a:latin typeface="Arial"/>
                <a:cs typeface="Arial"/>
              </a:rPr>
              <a:t> authority to sell transmission service at negotiated rates</a:t>
            </a:r>
            <a:endParaRPr lang="en-US" sz="1200" dirty="0"/>
          </a:p>
          <a:p>
            <a:pPr marL="403225" lvl="1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The project is progressing based on recovery from contracts with energy supplier delivering into the California ISO and Los Angeles areas at Eldorado</a:t>
            </a:r>
            <a:endParaRPr lang="en-US" sz="1200" dirty="0"/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6BA22-3796-86FF-FC20-C6F095C9A4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2464" y="796413"/>
            <a:ext cx="7919390" cy="422733"/>
          </a:xfrm>
        </p:spPr>
        <p:txBody>
          <a:bodyPr lIns="91440" tIns="45720" rIns="91440" bIns="45720" anchor="ctr"/>
          <a:lstStyle/>
          <a:p>
            <a:r>
              <a:rPr lang="en-US" dirty="0"/>
              <a:t>Regional Transmission Development Projects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8AABC-4382-3B5F-CA67-5CC391567F8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10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339092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098980-C304-1F79-DA56-4D75570362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2"/>
            <a:ext cx="8637972" cy="4983457"/>
          </a:xfrm>
        </p:spPr>
        <p:txBody>
          <a:bodyPr lIns="91440" tIns="45720" rIns="91440" bIns="45720" anchor="t"/>
          <a:lstStyle/>
          <a:p>
            <a:pPr marL="226695" marR="0" lvl="0" indent="-22669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Greenlink West</a:t>
            </a:r>
          </a:p>
          <a:p>
            <a:pPr marL="4016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Walker River to Northwest 525 kV</a:t>
            </a:r>
          </a:p>
          <a:p>
            <a:pPr marL="4016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Northwest to Harry Allen 525 kV</a:t>
            </a:r>
          </a:p>
          <a:p>
            <a:pPr marL="4016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Northwest substation expansion</a:t>
            </a:r>
          </a:p>
          <a:p>
            <a:pPr marL="4016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Sagebrush and Esmeralda 525/230 kV collector substations</a:t>
            </a:r>
          </a:p>
          <a:p>
            <a:pPr marL="226695" marR="0" lvl="0" indent="-22669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Greenlink North</a:t>
            </a:r>
          </a:p>
          <a:p>
            <a:pPr marL="4016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Walker River to Robinson Summit 525 kV</a:t>
            </a:r>
          </a:p>
          <a:p>
            <a:pPr marL="4016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Lander 525/230 kV collector substation</a:t>
            </a:r>
          </a:p>
          <a:p>
            <a:pPr marL="226695" marR="0" lvl="0" indent="-22669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Common Ties</a:t>
            </a:r>
          </a:p>
          <a:p>
            <a:pPr marL="401638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Walker River 525-345-230-120 kV substation</a:t>
            </a:r>
          </a:p>
          <a:p>
            <a:pPr marL="401638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</a:rPr>
              <a:t>Walker River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Mira Loma 345 kV</a:t>
            </a:r>
          </a:p>
          <a:p>
            <a:pPr marL="401638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</a:rPr>
              <a:t>Walker River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Comstock Meadows #1 345 kV</a:t>
            </a:r>
          </a:p>
          <a:p>
            <a:pPr marL="401638" lvl="1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</a:rPr>
              <a:t>Walker River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Comstock Meadows #2 345 kV</a:t>
            </a:r>
          </a:p>
          <a:p>
            <a:pPr marL="226695" marR="0" lvl="0" indent="-22669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Benefits for customers and the state of Nevada</a:t>
            </a:r>
          </a:p>
          <a:p>
            <a:pPr marL="4064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Creates access to new areas of the state to develop affordable renewable energy resources</a:t>
            </a:r>
          </a:p>
          <a:p>
            <a:pPr marL="4064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Facilitates ability to meet Nevada’s renewable development and carbon-reduction goals</a:t>
            </a:r>
          </a:p>
          <a:p>
            <a:pPr marL="4064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Positions Nevada to benefit from renewable energy resource mix when future regional transmission projects interconnect at  Robinson Summit </a:t>
            </a:r>
          </a:p>
          <a:p>
            <a:pPr marL="4064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Strengthens electric reliability for Nevada</a:t>
            </a:r>
          </a:p>
          <a:p>
            <a:pPr marL="4064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Aligns with long-term statewide economic growth both in northern and southern Nevada</a:t>
            </a:r>
          </a:p>
          <a:p>
            <a:pPr marL="4064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Positions Nevada as energy leader in western U.S.</a:t>
            </a:r>
          </a:p>
          <a:p>
            <a:pPr marL="40640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1003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Increases transfer capacity between north and south and increases import and export capacity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9AF72-89DA-1133-84D5-D47723E0F6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Greenlink Nevada Transmission Project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D7835-6B73-0719-F4EF-C178B424847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11</a:t>
            </a:fld>
            <a:endParaRPr lang="en-US" sz="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A9AA83-D467-7CBD-3843-47BE6D33A2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109" y="1530046"/>
            <a:ext cx="3384061" cy="454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7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3A878F-9CB5-4FBF-C2E4-D9BD4212CD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2"/>
            <a:ext cx="8637972" cy="4956025"/>
          </a:xfrm>
        </p:spPr>
        <p:txBody>
          <a:bodyPr lIns="91440" tIns="45720" rIns="91440" bIns="45720" anchor="t"/>
          <a:lstStyle/>
          <a:p>
            <a:r>
              <a:rPr lang="en-US" sz="1600">
                <a:latin typeface="Arial"/>
                <a:cs typeface="Arial"/>
              </a:rPr>
              <a:t>SWIP-North</a:t>
            </a:r>
            <a:endParaRPr lang="en-US" sz="1600"/>
          </a:p>
          <a:p>
            <a:pPr marL="344488" lvl="1" indent="-227013">
              <a:buFont typeface="Arial" panose="020B0604020202020204" pitchFamily="34" charset="0"/>
              <a:buChar char="•"/>
            </a:pPr>
            <a:r>
              <a:rPr lang="en-US" sz="1400">
                <a:latin typeface="Arial"/>
                <a:cs typeface="Arial"/>
              </a:rPr>
              <a:t>SWIP-North is a 525 kV transmission line that is being developed by LS Power between the NV Energy’s Robinson Summit substation and the Idaho Power’s Midpoint substation.  </a:t>
            </a:r>
            <a:endParaRPr lang="en-US" sz="1400"/>
          </a:p>
          <a:p>
            <a:pPr marL="344488" lvl="1" indent="-227013">
              <a:buFont typeface="Arial" panose="020B0604020202020204" pitchFamily="34" charset="0"/>
              <a:buChar char="•"/>
            </a:pPr>
            <a:r>
              <a:rPr lang="en-US" sz="1400">
                <a:latin typeface="Arial"/>
                <a:cs typeface="Arial"/>
              </a:rPr>
              <a:t>The Transmission Use Agreement governs the ownership and use of the jointly owned transmission infrastructure between Midpoint and Eldorado.</a:t>
            </a:r>
          </a:p>
          <a:p>
            <a:pPr marL="344488" lvl="1" indent="-227013">
              <a:buFont typeface="Arial" panose="020B0604020202020204" pitchFamily="34" charset="0"/>
              <a:buChar char="•"/>
            </a:pPr>
            <a:r>
              <a:rPr lang="en-US" sz="1400">
                <a:latin typeface="Arial"/>
                <a:cs typeface="Arial"/>
              </a:rPr>
              <a:t>NV Energy is the sole BAA and operating agent for SWIP-N and </a:t>
            </a:r>
            <a:r>
              <a:rPr lang="en-US" sz="1400" err="1">
                <a:latin typeface="Arial"/>
                <a:cs typeface="Arial"/>
              </a:rPr>
              <a:t>ON-Line</a:t>
            </a:r>
            <a:r>
              <a:rPr lang="en-US" sz="1400">
                <a:latin typeface="Arial"/>
                <a:cs typeface="Arial"/>
              </a:rPr>
              <a:t> under the transmission use agreement</a:t>
            </a:r>
          </a:p>
          <a:p>
            <a:pPr marL="117475" lvl="1" indent="0">
              <a:buNone/>
            </a:pPr>
            <a:endParaRPr lang="en-US" sz="1400">
              <a:latin typeface="Arial"/>
              <a:cs typeface="Arial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b="1">
                <a:solidFill>
                  <a:schemeClr val="accent3">
                    <a:lumMod val="75000"/>
                  </a:schemeClr>
                </a:solidFill>
              </a:rPr>
              <a:t>CAISO Participation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/>
              <a:t>On December 14, 2023, the California ISO Board of Governors conditionally approved a plan to contract for use of a significant portion of GBT’s Capacity Entitlements on SWIP-N and </a:t>
            </a:r>
            <a:r>
              <a:rPr lang="en-US" sz="1400" err="1"/>
              <a:t>ON-Line</a:t>
            </a:r>
            <a:endParaRPr lang="en-US" sz="140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/>
              <a:t>GBT will dedicate all of its Capacity Entitlements on SWIP-North and </a:t>
            </a:r>
            <a:r>
              <a:rPr lang="en-US" sz="1400" err="1"/>
              <a:t>ON-Line</a:t>
            </a:r>
            <a:r>
              <a:rPr lang="en-US" sz="1400"/>
              <a:t> to CAISO except for 500 MW of northbound Capacity Entitlements to be dedicated to Idaho Power</a:t>
            </a:r>
            <a:endParaRPr lang="en-US" sz="1400">
              <a:latin typeface="Arial"/>
              <a:cs typeface="Arial"/>
            </a:endParaRPr>
          </a:p>
          <a:p>
            <a:pPr marL="0" lvl="1" indent="0">
              <a:buNone/>
            </a:pPr>
            <a:endParaRPr lang="en-US" sz="1400">
              <a:latin typeface="Arial"/>
              <a:cs typeface="Arial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b="1">
                <a:solidFill>
                  <a:schemeClr val="accent3">
                    <a:lumMod val="75000"/>
                  </a:schemeClr>
                </a:solidFill>
              </a:rPr>
              <a:t>Idaho Power Participation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/>
              <a:t>Idaho Power (IPC) and LS Power are pursuing a transaction pursuant to which GBT would make available to IPC 500 MW of GBT’s northbound Capacity Entitlement on SWIP-North and </a:t>
            </a:r>
            <a:r>
              <a:rPr lang="en-US" sz="1400" err="1"/>
              <a:t>ON-Line</a:t>
            </a:r>
            <a:endParaRPr lang="en-US" sz="140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/>
              <a:t>Idaho Power’s 500 MW of northbound transmission capacity represents 22.83% of GBT’s total Capacity Entitlement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/>
              <a:t>These Capacity Entitlements would be made available to Idaho Power by way of two separate arrangements that would go into effect once SWIP-N is completed</a:t>
            </a:r>
            <a:endParaRPr lang="en-US" sz="1400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C54C4F-7136-0334-37F6-F0A568F921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SWIP-North Project Development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77E5E4-5AA7-014A-05DE-455C80458B7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12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243787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51520-1479-EF1F-33A5-A59EA76E1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F701B0-D071-DA56-371E-F05646ED02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3"/>
            <a:ext cx="8637972" cy="5140592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52385E-F117-EFDE-84B6-90DE606136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SWIP-North Transmission Rights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379D13-AF63-F9CE-825A-C714EAE274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13</a:t>
            </a:fld>
            <a:endParaRPr lang="en-US" sz="800"/>
          </a:p>
        </p:txBody>
      </p:sp>
      <p:pic>
        <p:nvPicPr>
          <p:cNvPr id="2" name="Content Placeholder 6">
            <a:extLst>
              <a:ext uri="{FF2B5EF4-FFF2-40B4-BE49-F238E27FC236}">
                <a16:creationId xmlns:a16="http://schemas.microsoft.com/office/drawing/2014/main" id="{E24FC20C-09B3-97D4-E7CD-86514439B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1" y="1295400"/>
            <a:ext cx="8538198" cy="553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98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EE329F-2705-6D51-12A6-B0D118C9BC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6028" y="1353334"/>
            <a:ext cx="8372796" cy="5102329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A7AD29-FDC9-2447-68B3-9C71AFD30E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Retail Customer Load Forecast </a:t>
            </a:r>
            <a:br>
              <a:rPr lang="en-US"/>
            </a:br>
            <a:r>
              <a:rPr lang="en-US">
                <a:latin typeface="Arial Black"/>
              </a:rPr>
              <a:t>Nevada Power &amp; Sierra Pacific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16884B-50FB-F00F-DE22-DAAE232EC8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14</a:t>
            </a:fld>
            <a:endParaRPr lang="en-US" sz="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24BB22-1FBA-BE8E-5E6F-AA77CBDB0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28" y="1383973"/>
            <a:ext cx="8263069" cy="484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62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7D824-C245-556F-F50C-05275AE3C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889AC1-F1BA-B902-94D0-F282517E20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508782"/>
            <a:ext cx="8637972" cy="4892017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F0E822-AE2C-FD7F-6E51-123CBF2CE0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Network Customer Load Forecast</a:t>
            </a:r>
            <a:br>
              <a:rPr lang="en-US"/>
            </a:br>
            <a:r>
              <a:rPr lang="en-US">
                <a:latin typeface="Arial Black"/>
              </a:rPr>
              <a:t>NV Energy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0EFE3D-0DD0-383F-AF02-EA397BAF7CC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15</a:t>
            </a:fld>
            <a:endParaRPr lang="en-US" sz="8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28DF487-7C8F-36B2-D6CC-3115BD287E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622669"/>
              </p:ext>
            </p:extLst>
          </p:nvPr>
        </p:nvGraphicFramePr>
        <p:xfrm>
          <a:off x="666751" y="1260206"/>
          <a:ext cx="7810499" cy="16292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029">
                  <a:extLst>
                    <a:ext uri="{9D8B030D-6E8A-4147-A177-3AD203B41FA5}">
                      <a16:colId xmlns:a16="http://schemas.microsoft.com/office/drawing/2014/main" val="3561557894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194077159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2434810146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1217618383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3618809294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1014339486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3005168390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925064881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1134250551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4020473298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3723180388"/>
                    </a:ext>
                  </a:extLst>
                </a:gridCol>
                <a:gridCol w="653770">
                  <a:extLst>
                    <a:ext uri="{9D8B030D-6E8A-4147-A177-3AD203B41FA5}">
                      <a16:colId xmlns:a16="http://schemas.microsoft.com/office/drawing/2014/main" val="350880094"/>
                    </a:ext>
                  </a:extLst>
                </a:gridCol>
              </a:tblGrid>
              <a:tr h="296198">
                <a:tc gridSpan="1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NEVADA POWER COMPANY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024462"/>
                  </a:ext>
                </a:extLst>
              </a:tr>
              <a:tr h="577732">
                <a:tc gridSpan="1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SNWA-SB211, WYNN, MGM, Switch, Caesars, Overton, CRC/BMI,  Circus </a:t>
                      </a:r>
                      <a:r>
                        <a:rPr lang="en-US" sz="900" u="none" strike="noStrike" err="1">
                          <a:effectLst/>
                        </a:rPr>
                        <a:t>Circus</a:t>
                      </a:r>
                      <a:r>
                        <a:rPr lang="en-US" sz="900" u="none" strike="noStrike">
                          <a:effectLst/>
                        </a:rPr>
                        <a:t>,</a:t>
                      </a: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Georgia Pacific, SLS, Air Liquide, Hard Rock LV (Mirage), Rio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605236"/>
                  </a:ext>
                </a:extLst>
              </a:tr>
              <a:tr h="4591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Year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2027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2028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2029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2030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2031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2032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2033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2035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2036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extLst>
                  <a:ext uri="{0D108BD9-81ED-4DB2-BD59-A6C34878D82A}">
                    <a16:rowId xmlns:a16="http://schemas.microsoft.com/office/drawing/2014/main" val="3695471161"/>
                  </a:ext>
                </a:extLst>
              </a:tr>
              <a:tr h="2961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Max MW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562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575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653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665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902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903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913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914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914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924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1013</a:t>
                      </a:r>
                      <a:endParaRPr lang="en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09" marR="8509" marT="8509" marB="0" anchor="b"/>
                </a:tc>
                <a:extLst>
                  <a:ext uri="{0D108BD9-81ED-4DB2-BD59-A6C34878D82A}">
                    <a16:rowId xmlns:a16="http://schemas.microsoft.com/office/drawing/2014/main" val="1930648100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28E828-A8D2-D352-6E09-F895B78D5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156473"/>
              </p:ext>
            </p:extLst>
          </p:nvPr>
        </p:nvGraphicFramePr>
        <p:xfrm>
          <a:off x="628649" y="3593591"/>
          <a:ext cx="7810495" cy="2295143"/>
        </p:xfrm>
        <a:graphic>
          <a:graphicData uri="http://schemas.openxmlformats.org/drawingml/2006/table">
            <a:tbl>
              <a:tblPr/>
              <a:tblGrid>
                <a:gridCol w="593267">
                  <a:extLst>
                    <a:ext uri="{9D8B030D-6E8A-4147-A177-3AD203B41FA5}">
                      <a16:colId xmlns:a16="http://schemas.microsoft.com/office/drawing/2014/main" val="1034591770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3252170258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1638796495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717196066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3872895165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120040541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1619544430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3269768427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2960027396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983437775"/>
                    </a:ext>
                  </a:extLst>
                </a:gridCol>
                <a:gridCol w="685964">
                  <a:extLst>
                    <a:ext uri="{9D8B030D-6E8A-4147-A177-3AD203B41FA5}">
                      <a16:colId xmlns:a16="http://schemas.microsoft.com/office/drawing/2014/main" val="3055786593"/>
                    </a:ext>
                  </a:extLst>
                </a:gridCol>
                <a:gridCol w="357588">
                  <a:extLst>
                    <a:ext uri="{9D8B030D-6E8A-4147-A177-3AD203B41FA5}">
                      <a16:colId xmlns:a16="http://schemas.microsoft.com/office/drawing/2014/main" val="1097730305"/>
                    </a:ext>
                  </a:extLst>
                </a:gridCol>
              </a:tblGrid>
              <a:tr h="236553">
                <a:tc gridSpan="1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SIERRA PACIFIC POWER COMPANY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122165"/>
                  </a:ext>
                </a:extLst>
              </a:tr>
              <a:tr h="1203262">
                <a:tc gridSpan="1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City of Fallon, Truckee Donner Public Utilities District,</a:t>
                      </a: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 Bonneville Power Administration - Harney Electric, Bonneville Power Administration - Wells Rural, </a:t>
                      </a: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Nevada Gold Mines - Barrick, Mt. Wheeler, Switch Limited, Caesars Entertainment, Peppermill, Liberty Utilities &amp; Nevada Gold Mines - Newmont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96" marR="8496" marT="8496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74739"/>
                  </a:ext>
                </a:extLst>
              </a:tr>
              <a:tr h="5073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Year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2029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2031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2036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370393"/>
                  </a:ext>
                </a:extLst>
              </a:tr>
              <a:tr h="347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Max MW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589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597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685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1783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2058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2250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3004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3253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3258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3260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3263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496" marR="8496" marT="8496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7B7E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812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0983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D6216B-405E-3624-55A8-24877AECDD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719" y="1219146"/>
            <a:ext cx="8637972" cy="5090213"/>
          </a:xfrm>
        </p:spPr>
        <p:txBody>
          <a:bodyPr/>
          <a:lstStyle/>
          <a:p>
            <a:r>
              <a:rPr lang="en-US" sz="2400" dirty="0"/>
              <a:t>Advanced conductors have been used by NV Energy since the early 2000s in order to achieve higher ratings via reconductor without having to replace structures.</a:t>
            </a:r>
          </a:p>
          <a:p>
            <a:pPr lvl="1"/>
            <a:r>
              <a:rPr lang="en-US" sz="2000" dirty="0"/>
              <a:t>Common advanced conductors have been Aluminum Conductor Steel Supported (ACSS) in Southern Nevada and Aluminum Conductor Composite Core (ACCC) in Northern Nevada.</a:t>
            </a:r>
          </a:p>
          <a:p>
            <a:pPr lvl="1"/>
            <a:r>
              <a:rPr lang="en-US" sz="2000" dirty="0"/>
              <a:t>Of the roughly 5,900 miles of NVE owned transmission, approximately 250 miles on 85 different lines is advanced conductor</a:t>
            </a:r>
          </a:p>
          <a:p>
            <a:r>
              <a:rPr lang="en-US" sz="2400" dirty="0"/>
              <a:t>Power Flow Control Devices – NV Energy has nine Phase Shifting Transformers (PST) currently in service. Two additional PST will be added as part of the SWIP-North project.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AA67B7-9BD4-856D-C44A-0FAAF6F6A6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Grid Enhancing Technologies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CC599-F669-2A21-97F5-1119A7C3570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16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735245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E1F4A-93BA-21C0-124C-6083A1550C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Ambient adjusted ratings (AAR) are expected to go-live in fall 2027 and will adjust ratings in real-time and for a forecasted ten-day period (required by FERC Order 881)</a:t>
            </a:r>
          </a:p>
          <a:p>
            <a:r>
              <a:rPr lang="en-US" sz="2400" dirty="0"/>
              <a:t>Dynamic line ratings (DLR) are being evaluated on two Northern Nevada transmission lines to test technology, system integration, and benefits</a:t>
            </a:r>
          </a:p>
          <a:p>
            <a:pPr lvl="1"/>
            <a:r>
              <a:rPr lang="en-US" sz="2000" dirty="0"/>
              <a:t>Early information shows an increase throughout much of the year. However, there is a risk of decreased ratings in some weather cases.</a:t>
            </a:r>
          </a:p>
          <a:p>
            <a:pPr lvl="1"/>
            <a:r>
              <a:rPr lang="en-US" sz="2000" dirty="0"/>
              <a:t>Only useful for lines that are thermally limited.</a:t>
            </a:r>
          </a:p>
          <a:p>
            <a:pPr lvl="2"/>
            <a:endParaRPr lang="en-US" sz="1800" dirty="0"/>
          </a:p>
          <a:p>
            <a:pPr lvl="2"/>
            <a:endParaRPr lang="en-US" sz="1800" dirty="0"/>
          </a:p>
          <a:p>
            <a:pPr lvl="2"/>
            <a:endParaRPr lang="en-US" sz="1800" dirty="0"/>
          </a:p>
          <a:p>
            <a:pPr marL="914400" lvl="2" indent="0">
              <a:buNone/>
            </a:pPr>
            <a:endParaRPr lang="en-US" sz="1800" dirty="0"/>
          </a:p>
          <a:p>
            <a:r>
              <a:rPr lang="en-US" sz="2400" dirty="0"/>
              <a:t>Long-term planning using AAR and DLR will need to be thought through very carefully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C4EF93-F6F9-4D18-3672-E885BF3AC0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Grid Enhancing Technologies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AFAF8-9E96-76BF-3D3D-B07B99CC401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D07747A-86D1-41D7-9466-1321837368C2}" type="slidenum">
              <a:rPr lang="en-US" smtClean="0"/>
              <a:pPr/>
              <a:t>17</a:t>
            </a:fld>
            <a:endParaRPr lang="en-US" sz="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54393B-F89C-4945-E45D-50EAB45CA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054" b="13047"/>
          <a:stretch>
            <a:fillRect/>
          </a:stretch>
        </p:blipFill>
        <p:spPr>
          <a:xfrm>
            <a:off x="2319020" y="4714240"/>
            <a:ext cx="4505960" cy="130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12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207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1754</TotalTime>
  <Words>1697</Words>
  <Application>Microsoft Office PowerPoint</Application>
  <PresentationFormat>On-screen Show (4:3)</PresentationFormat>
  <Paragraphs>211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Raisch, Tara (MidAmerican)</dc:creator>
  <cp:lastModifiedBy>Kaufmann, Scott (NV Energy)</cp:lastModifiedBy>
  <cp:revision>8</cp:revision>
  <dcterms:created xsi:type="dcterms:W3CDTF">2026-05-11T16:13:10Z</dcterms:created>
  <dcterms:modified xsi:type="dcterms:W3CDTF">2026-09-21T20:19:28Z</dcterms:modified>
</cp:coreProperties>
</file>