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4556" r:id="rId5"/>
    <p:sldId id="995708364" r:id="rId6"/>
    <p:sldId id="995708184" r:id="rId7"/>
    <p:sldId id="995708365" r:id="rId8"/>
    <p:sldId id="995708394" r:id="rId9"/>
    <p:sldId id="995708388" r:id="rId10"/>
    <p:sldId id="995708393" r:id="rId11"/>
    <p:sldId id="265" r:id="rId12"/>
  </p:sldIdLst>
  <p:sldSz cx="9144000" cy="6858000" type="screen4x3"/>
  <p:notesSz cx="7099300" cy="93853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F65211-1451-A5FA-CD48-F8CD4A5370DA}" name="Schlekeway, Lindsey (NV Energy)" initials="SL(E" userId="S::Lindsey.Schlekeway@nvenergy.com::a68ffd5c-afe5-4600-bf30-080aa299f484" providerId="AD"/>
  <p188:author id="{081CB28B-C8FA-0583-B2B0-C85CF88941E3}" name="Moore, Kiley (NV Energy)" initials="MK(E" userId="S::Kiley.Moore@nvenergy.com::c71ab097-6b82-4fe1-a2de-38f3ba5577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ore, Kiley (NV Energy)" initials="MK(E" lastIdx="1" clrIdx="0">
    <p:extLst>
      <p:ext uri="{19B8F6BF-5375-455C-9EA6-DF929625EA0E}">
        <p15:presenceInfo xmlns:p15="http://schemas.microsoft.com/office/powerpoint/2012/main" userId="S::Kiley.Moore@nvenergy.com::c71ab097-6b82-4fe1-a2de-38f3ba557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84"/>
    <a:srgbClr val="006600"/>
    <a:srgbClr val="196DB6"/>
    <a:srgbClr val="58585A"/>
    <a:srgbClr val="00C097"/>
    <a:srgbClr val="B4DEE6"/>
    <a:srgbClr val="53B9FF"/>
    <a:srgbClr val="1F497D"/>
    <a:srgbClr val="005D83"/>
    <a:srgbClr val="8AC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2448E-EECC-408A-9BA3-EC5BEB4537E2}" v="9" dt="2024-09-23T17:12:09.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72385" autoAdjust="0"/>
  </p:normalViewPr>
  <p:slideViewPr>
    <p:cSldViewPr snapToGrid="0">
      <p:cViewPr varScale="1">
        <p:scale>
          <a:sx n="80" d="100"/>
          <a:sy n="80" d="100"/>
        </p:scale>
        <p:origin x="2418"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363" cy="469265"/>
          </a:xfrm>
          <a:prstGeom prst="rect">
            <a:avLst/>
          </a:prstGeom>
        </p:spPr>
        <p:txBody>
          <a:bodyPr vert="horz" lIns="94159" tIns="47081" rIns="94159" bIns="47081" rtlCol="0"/>
          <a:lstStyle>
            <a:lvl1pPr algn="l">
              <a:defRPr sz="1200"/>
            </a:lvl1pPr>
          </a:lstStyle>
          <a:p>
            <a:endParaRPr lang="en-US"/>
          </a:p>
        </p:txBody>
      </p:sp>
      <p:sp>
        <p:nvSpPr>
          <p:cNvPr id="3" name="Date Placeholder 2"/>
          <p:cNvSpPr>
            <a:spLocks noGrp="1"/>
          </p:cNvSpPr>
          <p:nvPr>
            <p:ph type="dt" idx="1"/>
          </p:nvPr>
        </p:nvSpPr>
        <p:spPr>
          <a:xfrm>
            <a:off x="4021296" y="2"/>
            <a:ext cx="3076363" cy="469265"/>
          </a:xfrm>
          <a:prstGeom prst="rect">
            <a:avLst/>
          </a:prstGeom>
        </p:spPr>
        <p:txBody>
          <a:bodyPr vert="horz" lIns="94159" tIns="47081" rIns="94159" bIns="47081" rtlCol="0"/>
          <a:lstStyle>
            <a:lvl1pPr algn="r">
              <a:defRPr sz="1200"/>
            </a:lvl1pPr>
          </a:lstStyle>
          <a:p>
            <a:fld id="{7BFD8AE1-3A00-4E78-AB7D-3671ED1F465C}" type="datetimeFigureOut">
              <a:rPr lang="en-US" smtClean="0"/>
              <a:pPr/>
              <a:t>5/4/2026</a:t>
            </a:fld>
            <a:endParaRPr lang="en-US"/>
          </a:p>
        </p:txBody>
      </p:sp>
      <p:sp>
        <p:nvSpPr>
          <p:cNvPr id="4" name="Slide Image Placeholder 3"/>
          <p:cNvSpPr>
            <a:spLocks noGrp="1" noRot="1" noChangeAspect="1"/>
          </p:cNvSpPr>
          <p:nvPr>
            <p:ph type="sldImg" idx="2"/>
          </p:nvPr>
        </p:nvSpPr>
        <p:spPr>
          <a:xfrm>
            <a:off x="1203325" y="704850"/>
            <a:ext cx="4692650" cy="3519488"/>
          </a:xfrm>
          <a:prstGeom prst="rect">
            <a:avLst/>
          </a:prstGeom>
          <a:noFill/>
          <a:ln w="12700">
            <a:solidFill>
              <a:prstClr val="black"/>
            </a:solidFill>
          </a:ln>
        </p:spPr>
        <p:txBody>
          <a:bodyPr vert="horz" lIns="94159" tIns="47081" rIns="94159" bIns="47081" rtlCol="0" anchor="ctr"/>
          <a:lstStyle/>
          <a:p>
            <a:endParaRPr lang="en-US"/>
          </a:p>
        </p:txBody>
      </p:sp>
      <p:sp>
        <p:nvSpPr>
          <p:cNvPr id="5" name="Notes Placeholder 4"/>
          <p:cNvSpPr>
            <a:spLocks noGrp="1"/>
          </p:cNvSpPr>
          <p:nvPr>
            <p:ph type="body" sz="quarter" idx="3"/>
          </p:nvPr>
        </p:nvSpPr>
        <p:spPr>
          <a:xfrm>
            <a:off x="709930" y="4458019"/>
            <a:ext cx="5679440" cy="4223385"/>
          </a:xfrm>
          <a:prstGeom prst="rect">
            <a:avLst/>
          </a:prstGeom>
        </p:spPr>
        <p:txBody>
          <a:bodyPr vert="horz" lIns="94159" tIns="47081" rIns="94159" bIns="470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7"/>
            <a:ext cx="3076363" cy="469265"/>
          </a:xfrm>
          <a:prstGeom prst="rect">
            <a:avLst/>
          </a:prstGeom>
        </p:spPr>
        <p:txBody>
          <a:bodyPr vert="horz" lIns="94159" tIns="47081" rIns="94159" bIns="47081" rtlCol="0" anchor="b"/>
          <a:lstStyle>
            <a:lvl1pPr algn="l">
              <a:defRPr sz="1200"/>
            </a:lvl1pPr>
          </a:lstStyle>
          <a:p>
            <a:endParaRPr lang="en-US"/>
          </a:p>
        </p:txBody>
      </p:sp>
      <p:sp>
        <p:nvSpPr>
          <p:cNvPr id="7" name="Slide Number Placeholder 6"/>
          <p:cNvSpPr>
            <a:spLocks noGrp="1"/>
          </p:cNvSpPr>
          <p:nvPr>
            <p:ph type="sldNum" sz="quarter" idx="5"/>
          </p:nvPr>
        </p:nvSpPr>
        <p:spPr>
          <a:xfrm>
            <a:off x="4021296" y="8914407"/>
            <a:ext cx="3076363" cy="469265"/>
          </a:xfrm>
          <a:prstGeom prst="rect">
            <a:avLst/>
          </a:prstGeom>
        </p:spPr>
        <p:txBody>
          <a:bodyPr vert="horz" lIns="94159" tIns="47081" rIns="94159" bIns="47081" rtlCol="0" anchor="b"/>
          <a:lstStyle>
            <a:lvl1pPr algn="r">
              <a:defRPr sz="1200"/>
            </a:lvl1pPr>
          </a:lstStyle>
          <a:p>
            <a:fld id="{8E1B76B7-D764-4677-A855-C6BD4A5A25BD}" type="slidenum">
              <a:rPr lang="en-US" smtClean="0"/>
              <a:pPr/>
              <a:t>‹#›</a:t>
            </a:fld>
            <a:endParaRPr lang="en-US"/>
          </a:p>
        </p:txBody>
      </p:sp>
    </p:spTree>
    <p:extLst>
      <p:ext uri="{BB962C8B-B14F-4D97-AF65-F5344CB8AC3E}">
        <p14:creationId xmlns:p14="http://schemas.microsoft.com/office/powerpoint/2010/main" val="328146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27075"/>
            <a:ext cx="4845050" cy="3635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24271">
              <a:defRPr/>
            </a:pPr>
            <a:fld id="{8E1B76B7-D764-4677-A855-C6BD4A5A25BD}" type="slidenum">
              <a:rPr lang="en-US">
                <a:solidFill>
                  <a:prstClr val="black"/>
                </a:solidFill>
              </a:rPr>
              <a:pPr defTabSz="924271">
                <a:defRPr/>
              </a:pPr>
              <a:t>1</a:t>
            </a:fld>
            <a:endParaRPr lang="en-US" dirty="0">
              <a:solidFill>
                <a:prstClr val="black"/>
              </a:solidFill>
            </a:endParaRPr>
          </a:p>
        </p:txBody>
      </p:sp>
    </p:spTree>
    <p:extLst>
      <p:ext uri="{BB962C8B-B14F-4D97-AF65-F5344CB8AC3E}">
        <p14:creationId xmlns:p14="http://schemas.microsoft.com/office/powerpoint/2010/main" val="156493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8" cy="27218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9"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0" name="Rectang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12"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extLst>
      <p:ext uri="{BB962C8B-B14F-4D97-AF65-F5344CB8AC3E}">
        <p14:creationId xmlns:p14="http://schemas.microsoft.com/office/powerpoint/2010/main" val="186512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6" name="Rectang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extLst>
      <p:ext uri="{BB962C8B-B14F-4D97-AF65-F5344CB8AC3E}">
        <p14:creationId xmlns:p14="http://schemas.microsoft.com/office/powerpoint/2010/main" val="26989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extLst>
      <p:ext uri="{BB962C8B-B14F-4D97-AF65-F5344CB8AC3E}">
        <p14:creationId xmlns:p14="http://schemas.microsoft.com/office/powerpoint/2010/main" val="369771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8"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extLst>
      <p:ext uri="{BB962C8B-B14F-4D97-AF65-F5344CB8AC3E}">
        <p14:creationId xmlns:p14="http://schemas.microsoft.com/office/powerpoint/2010/main" val="128876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extLst>
      <p:ext uri="{BB962C8B-B14F-4D97-AF65-F5344CB8AC3E}">
        <p14:creationId xmlns:p14="http://schemas.microsoft.com/office/powerpoint/2010/main" val="228833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extLst>
      <p:ext uri="{BB962C8B-B14F-4D97-AF65-F5344CB8AC3E}">
        <p14:creationId xmlns:p14="http://schemas.microsoft.com/office/powerpoint/2010/main" val="251131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4" r:id="rId4"/>
    <p:sldLayoutId id="2147483665" r:id="rId5"/>
    <p:sldLayoutId id="2147483666" r:id="rId6"/>
    <p:sldLayoutId id="2147483668" r:id="rId7"/>
    <p:sldLayoutId id="2147483663" r:id="rId8"/>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owesternenergy.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iso.com/meetings-events/topics/market-seams" TargetMode="External"/><Relationship Id="rId2" Type="http://schemas.openxmlformats.org/officeDocument/2006/relationships/hyperlink" Target="https://rowesternenergy.org/regional-resource-adequa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0" y="2362200"/>
            <a:ext cx="9144000" cy="3657600"/>
          </a:xfrm>
          <a:prstGeom prst="rect">
            <a:avLst/>
          </a:prstGeom>
          <a:effectLst/>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Arial" pitchFamily="34" charset="0"/>
                <a:cs typeface="Arial" pitchFamily="34" charset="0"/>
              </a:rPr>
              <a:t>REGIONAL COORDINATION TASK FORCE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Arial" pitchFamily="34" charset="0"/>
                <a:cs typeface="Arial" pitchFamily="34" charset="0"/>
              </a:rPr>
              <a:t>NV Energy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Arial" pitchFamily="34" charset="0"/>
                <a:cs typeface="Arial" pitchFamily="34" charset="0"/>
              </a:rPr>
              <a:t>May 2026</a:t>
            </a:r>
          </a:p>
        </p:txBody>
      </p:sp>
      <p:pic>
        <p:nvPicPr>
          <p:cNvPr id="4" name="Picture 3">
            <a:extLst>
              <a:ext uri="{FF2B5EF4-FFF2-40B4-BE49-F238E27FC236}">
                <a16:creationId xmlns:a16="http://schemas.microsoft.com/office/drawing/2014/main" id="{8BD22B2B-A4CD-49E3-9EFB-79B73760062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62800" y="152400"/>
            <a:ext cx="1905000" cy="457200"/>
          </a:xfrm>
          <a:prstGeom prst="rect">
            <a:avLst/>
          </a:prstGeom>
        </p:spPr>
      </p:pic>
    </p:spTree>
    <p:extLst>
      <p:ext uri="{BB962C8B-B14F-4D97-AF65-F5344CB8AC3E}">
        <p14:creationId xmlns:p14="http://schemas.microsoft.com/office/powerpoint/2010/main" val="183896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7B56B-C5F6-304C-09F4-51538947E803}"/>
              </a:ext>
            </a:extLst>
          </p:cNvPr>
          <p:cNvSpPr>
            <a:spLocks noGrp="1"/>
          </p:cNvSpPr>
          <p:nvPr>
            <p:ph idx="1"/>
          </p:nvPr>
        </p:nvSpPr>
        <p:spPr/>
        <p:txBody>
          <a:bodyPr/>
          <a:lstStyle/>
          <a:p>
            <a:r>
              <a:rPr lang="en-US" sz="2800" dirty="0"/>
              <a:t>NV Energy’s filing with the Public Utilities Commission of Nevada (PUCN) requesting authorization to join the California ISO’s Extended Day-Ahead Market (EDAM)</a:t>
            </a:r>
          </a:p>
          <a:p>
            <a:endParaRPr lang="en-US" sz="2800" dirty="0"/>
          </a:p>
          <a:p>
            <a:r>
              <a:rPr lang="en-US" sz="2800" dirty="0"/>
              <a:t>Updates</a:t>
            </a:r>
          </a:p>
          <a:p>
            <a:pPr lvl="1"/>
            <a:r>
              <a:rPr lang="en-US" sz="2800" dirty="0"/>
              <a:t>EDAM implementation</a:t>
            </a:r>
          </a:p>
          <a:p>
            <a:pPr lvl="1"/>
            <a:r>
              <a:rPr lang="en-US" sz="2800" dirty="0"/>
              <a:t>West-Wide Governance Pathways Initiative</a:t>
            </a:r>
          </a:p>
          <a:p>
            <a:pPr lvl="1"/>
            <a:r>
              <a:rPr lang="en-US" sz="2800" dirty="0"/>
              <a:t>New resource adequacy initiative</a:t>
            </a:r>
          </a:p>
          <a:p>
            <a:pPr lvl="1"/>
            <a:r>
              <a:rPr lang="en-US" sz="2800" dirty="0"/>
              <a:t>Upcoming meetings on seams</a:t>
            </a:r>
          </a:p>
          <a:p>
            <a:pPr marL="0" indent="0">
              <a:buNone/>
            </a:pPr>
            <a:endParaRPr lang="en-US" sz="2800" dirty="0"/>
          </a:p>
          <a:p>
            <a:r>
              <a:rPr lang="en-US" sz="2800" dirty="0"/>
              <a:t>Upcoming PUCN workshop on SB 448</a:t>
            </a:r>
          </a:p>
          <a:p>
            <a:endParaRPr lang="en-US" sz="2400" dirty="0"/>
          </a:p>
          <a:p>
            <a:endParaRPr lang="en-US" sz="2400" dirty="0"/>
          </a:p>
          <a:p>
            <a:endParaRPr lang="en-US" dirty="0"/>
          </a:p>
        </p:txBody>
      </p:sp>
      <p:sp>
        <p:nvSpPr>
          <p:cNvPr id="3" name="Title 2">
            <a:extLst>
              <a:ext uri="{FF2B5EF4-FFF2-40B4-BE49-F238E27FC236}">
                <a16:creationId xmlns:a16="http://schemas.microsoft.com/office/drawing/2014/main" id="{414A000E-431B-3743-0E72-F9D3BE451028}"/>
              </a:ext>
            </a:extLst>
          </p:cNvPr>
          <p:cNvSpPr>
            <a:spLocks noGrp="1"/>
          </p:cNvSpPr>
          <p:nvPr>
            <p:ph type="title"/>
          </p:nvPr>
        </p:nvSpPr>
        <p:spPr/>
        <p:txBody>
          <a:bodyPr/>
          <a:lstStyle/>
          <a:p>
            <a:r>
              <a:rPr lang="en-US" sz="2800" dirty="0">
                <a:solidFill>
                  <a:schemeClr val="tx1"/>
                </a:solidFill>
              </a:rPr>
              <a:t>NV Energy Update</a:t>
            </a:r>
          </a:p>
        </p:txBody>
      </p:sp>
      <p:sp>
        <p:nvSpPr>
          <p:cNvPr id="4" name="Slide Number Placeholder 3">
            <a:extLst>
              <a:ext uri="{FF2B5EF4-FFF2-40B4-BE49-F238E27FC236}">
                <a16:creationId xmlns:a16="http://schemas.microsoft.com/office/drawing/2014/main" id="{1AD490B8-0988-41DC-FA2B-92BB06000D90}"/>
              </a:ext>
            </a:extLst>
          </p:cNvPr>
          <p:cNvSpPr>
            <a:spLocks noGrp="1"/>
          </p:cNvSpPr>
          <p:nvPr>
            <p:ph type="sldNum" sz="quarter" idx="4"/>
          </p:nvPr>
        </p:nvSpPr>
        <p:spPr/>
        <p:txBody>
          <a:bodyPr/>
          <a:lstStyle/>
          <a:p>
            <a:fld id="{752E80E1-2263-49AF-B5CD-299E76EDEEB1}" type="slidenum">
              <a:rPr lang="en-US" smtClean="0"/>
              <a:pPr/>
              <a:t>2</a:t>
            </a:fld>
            <a:endParaRPr lang="en-US"/>
          </a:p>
        </p:txBody>
      </p:sp>
    </p:spTree>
    <p:extLst>
      <p:ext uri="{BB962C8B-B14F-4D97-AF65-F5344CB8AC3E}">
        <p14:creationId xmlns:p14="http://schemas.microsoft.com/office/powerpoint/2010/main" val="233418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FECED-3CE7-911C-779B-D77B5004AD8D}"/>
              </a:ext>
            </a:extLst>
          </p:cNvPr>
          <p:cNvSpPr>
            <a:spLocks noGrp="1"/>
          </p:cNvSpPr>
          <p:nvPr>
            <p:ph idx="1"/>
          </p:nvPr>
        </p:nvSpPr>
        <p:spPr/>
        <p:txBody>
          <a:bodyPr/>
          <a:lstStyle/>
          <a:p>
            <a:pPr>
              <a:spcAft>
                <a:spcPts val="600"/>
              </a:spcAft>
            </a:pPr>
            <a:r>
              <a:rPr lang="en-US" sz="1800" dirty="0">
                <a:solidFill>
                  <a:schemeClr val="tx1"/>
                </a:solidFill>
              </a:rPr>
              <a:t>NV Energy has participated in the Western Energy Imbalance Market (WEIM) administered by the California ISO  since December 2015. To build upon the economic and reliability benefits achieved from the WEIM, the Company submitted a filing in PUCN Docket No. 25-10025 requesting authorization to join EDAM</a:t>
            </a:r>
          </a:p>
          <a:p>
            <a:pPr lvl="1">
              <a:spcAft>
                <a:spcPts val="600"/>
              </a:spcAft>
            </a:pPr>
            <a:r>
              <a:rPr lang="en-US" sz="1800" dirty="0">
                <a:solidFill>
                  <a:schemeClr val="tx1"/>
                </a:solidFill>
              </a:rPr>
              <a:t>13 parties filed interventions on December 3, 2025 </a:t>
            </a:r>
          </a:p>
          <a:p>
            <a:pPr lvl="1">
              <a:spcAft>
                <a:spcPts val="600"/>
              </a:spcAft>
            </a:pPr>
            <a:r>
              <a:rPr lang="en-US" sz="1800" dirty="0">
                <a:solidFill>
                  <a:schemeClr val="tx1"/>
                </a:solidFill>
              </a:rPr>
              <a:t>Hearing conducted March 10, 2026</a:t>
            </a:r>
          </a:p>
          <a:p>
            <a:endParaRPr lang="en-US" sz="1800" dirty="0">
              <a:solidFill>
                <a:schemeClr val="tx1"/>
              </a:solidFill>
            </a:endParaRPr>
          </a:p>
          <a:p>
            <a:r>
              <a:rPr lang="en-US" sz="1800" dirty="0">
                <a:solidFill>
                  <a:schemeClr val="tx1"/>
                </a:solidFill>
              </a:rPr>
              <a:t>An Initial decision was issued on April 3, 2026 – granting the request to join EDAM</a:t>
            </a:r>
          </a:p>
          <a:p>
            <a:pPr marL="0" indent="0">
              <a:buNone/>
            </a:pPr>
            <a:endParaRPr lang="en-US" sz="1800" dirty="0">
              <a:solidFill>
                <a:schemeClr val="tx1"/>
              </a:solidFill>
            </a:endParaRPr>
          </a:p>
          <a:p>
            <a:r>
              <a:rPr lang="en-US" sz="1800" dirty="0">
                <a:solidFill>
                  <a:schemeClr val="tx1"/>
                </a:solidFill>
              </a:rPr>
              <a:t>Two petitions for reconsideration have been filed:</a:t>
            </a:r>
          </a:p>
          <a:p>
            <a:pPr lvl="1"/>
            <a:r>
              <a:rPr lang="en-US" sz="1800" dirty="0">
                <a:solidFill>
                  <a:schemeClr val="tx1"/>
                </a:solidFill>
              </a:rPr>
              <a:t>NV Energy</a:t>
            </a:r>
          </a:p>
          <a:p>
            <a:pPr lvl="1"/>
            <a:r>
              <a:rPr lang="en-US" sz="1800" dirty="0">
                <a:solidFill>
                  <a:schemeClr val="tx1"/>
                </a:solidFill>
              </a:rPr>
              <a:t>Joint Petitioners  - </a:t>
            </a:r>
            <a:r>
              <a:rPr lang="en-US" sz="1800" dirty="0"/>
              <a:t>Boyd Gaming Corporation, Station Casinos, Venetian Las Vegas Gaming, Nevada Gold Mines, MGM Resorts International, Caesars Enterprise Services, and Southern Nevada Water Authority </a:t>
            </a:r>
          </a:p>
          <a:p>
            <a:pPr lvl="1"/>
            <a:endParaRPr lang="en-US" sz="1800" dirty="0"/>
          </a:p>
          <a:p>
            <a:r>
              <a:rPr lang="en-US" sz="1800" dirty="0">
                <a:solidFill>
                  <a:schemeClr val="tx1"/>
                </a:solidFill>
              </a:rPr>
              <a:t>Decision on the petitions is expected by the end of May </a:t>
            </a:r>
          </a:p>
        </p:txBody>
      </p:sp>
      <p:sp>
        <p:nvSpPr>
          <p:cNvPr id="3" name="Title 2">
            <a:extLst>
              <a:ext uri="{FF2B5EF4-FFF2-40B4-BE49-F238E27FC236}">
                <a16:creationId xmlns:a16="http://schemas.microsoft.com/office/drawing/2014/main" id="{BA402B33-BF70-FF95-BA44-BFA950018C06}"/>
              </a:ext>
            </a:extLst>
          </p:cNvPr>
          <p:cNvSpPr>
            <a:spLocks noGrp="1"/>
          </p:cNvSpPr>
          <p:nvPr>
            <p:ph type="title"/>
          </p:nvPr>
        </p:nvSpPr>
        <p:spPr/>
        <p:txBody>
          <a:bodyPr/>
          <a:lstStyle/>
          <a:p>
            <a:r>
              <a:rPr lang="en-US" sz="2800" dirty="0">
                <a:solidFill>
                  <a:schemeClr val="tx1"/>
                </a:solidFill>
              </a:rPr>
              <a:t>NV Energy’s EDAM Filing</a:t>
            </a:r>
          </a:p>
        </p:txBody>
      </p:sp>
      <p:sp>
        <p:nvSpPr>
          <p:cNvPr id="4" name="Slide Number Placeholder 3">
            <a:extLst>
              <a:ext uri="{FF2B5EF4-FFF2-40B4-BE49-F238E27FC236}">
                <a16:creationId xmlns:a16="http://schemas.microsoft.com/office/drawing/2014/main" id="{32B2B06B-0204-318E-A521-DC65A7410E36}"/>
              </a:ext>
            </a:extLst>
          </p:cNvPr>
          <p:cNvSpPr>
            <a:spLocks noGrp="1"/>
          </p:cNvSpPr>
          <p:nvPr>
            <p:ph type="sldNum" sz="quarter" idx="4"/>
          </p:nvPr>
        </p:nvSpPr>
        <p:spPr/>
        <p:txBody>
          <a:bodyPr/>
          <a:lstStyle/>
          <a:p>
            <a:fld id="{752E80E1-2263-49AF-B5CD-299E76EDEEB1}" type="slidenum">
              <a:rPr lang="en-US" smtClean="0"/>
              <a:pPr/>
              <a:t>3</a:t>
            </a:fld>
            <a:endParaRPr lang="en-US" dirty="0"/>
          </a:p>
        </p:txBody>
      </p:sp>
    </p:spTree>
    <p:extLst>
      <p:ext uri="{BB962C8B-B14F-4D97-AF65-F5344CB8AC3E}">
        <p14:creationId xmlns:p14="http://schemas.microsoft.com/office/powerpoint/2010/main" val="20743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F816-E9DE-9D20-6BA4-3E05E3CFFD4E}"/>
              </a:ext>
            </a:extLst>
          </p:cNvPr>
          <p:cNvSpPr>
            <a:spLocks noGrp="1"/>
          </p:cNvSpPr>
          <p:nvPr>
            <p:ph idx="1"/>
          </p:nvPr>
        </p:nvSpPr>
        <p:spPr/>
        <p:txBody>
          <a:bodyPr/>
          <a:lstStyle/>
          <a:p>
            <a:r>
              <a:rPr lang="en-US" sz="2000" b="1" dirty="0"/>
              <a:t>EDAM</a:t>
            </a:r>
            <a:r>
              <a:rPr lang="en-US" sz="2000" dirty="0"/>
              <a:t> – went live on May 1 with PacifiCorp; Portland General is expected to join on October 1, 2026</a:t>
            </a:r>
          </a:p>
          <a:p>
            <a:endParaRPr lang="en-US" sz="2000" b="1" u="sng" dirty="0"/>
          </a:p>
          <a:p>
            <a:pPr>
              <a:spcAft>
                <a:spcPts val="600"/>
              </a:spcAft>
            </a:pPr>
            <a:r>
              <a:rPr lang="en-US" sz="2000" b="1" dirty="0"/>
              <a:t>Pathways - Formation of the Regional Organization for Western Energy (ROWE</a:t>
            </a:r>
            <a:r>
              <a:rPr lang="en-US" sz="2000" b="1" u="sng" dirty="0"/>
              <a:t>)</a:t>
            </a:r>
          </a:p>
          <a:p>
            <a:pPr lvl="1">
              <a:spcAft>
                <a:spcPts val="600"/>
              </a:spcAft>
              <a:buFont typeface="Wingdings" panose="05000000000000000000" pitchFamily="2" charset="2"/>
              <a:buChar char="§"/>
            </a:pPr>
            <a:r>
              <a:rPr lang="en-US" sz="2000" dirty="0"/>
              <a:t>Received Certificate of Incorporation from Delaware</a:t>
            </a:r>
          </a:p>
          <a:p>
            <a:pPr lvl="1">
              <a:spcAft>
                <a:spcPts val="600"/>
              </a:spcAft>
              <a:buFont typeface="Wingdings" panose="05000000000000000000" pitchFamily="2" charset="2"/>
              <a:buChar char="§"/>
            </a:pPr>
            <a:r>
              <a:rPr lang="en-US" sz="2000" dirty="0"/>
              <a:t>Sector-based nominating committee for the Board of Directors has been formed; hope to have the independent board seated this Fall</a:t>
            </a:r>
          </a:p>
          <a:p>
            <a:pPr lvl="1">
              <a:spcAft>
                <a:spcPts val="600"/>
              </a:spcAft>
              <a:buFont typeface="Wingdings" panose="05000000000000000000" pitchFamily="2" charset="2"/>
              <a:buChar char="§"/>
            </a:pPr>
            <a:r>
              <a:rPr lang="en-US" sz="2000" dirty="0"/>
              <a:t>Expect ROWE to take over oversight responsibilities in January 2028</a:t>
            </a:r>
          </a:p>
          <a:p>
            <a:pPr lvl="1">
              <a:spcAft>
                <a:spcPts val="600"/>
              </a:spcAft>
              <a:buFont typeface="Wingdings" panose="05000000000000000000" pitchFamily="2" charset="2"/>
              <a:buChar char="§"/>
            </a:pPr>
            <a:r>
              <a:rPr lang="en-US" sz="2000" dirty="0"/>
              <a:t>Last week, the California ISO Board of Governors and the Western Energy Markets Governing Body approved, for filing at FERC, a proposal whereby the ROWE would secure debt financing backed by recovery under the CAISO tariff </a:t>
            </a:r>
          </a:p>
          <a:p>
            <a:pPr lvl="1">
              <a:spcAft>
                <a:spcPts val="600"/>
              </a:spcAft>
              <a:buFont typeface="Wingdings" panose="05000000000000000000" pitchFamily="2" charset="2"/>
              <a:buChar char="§"/>
            </a:pPr>
            <a:r>
              <a:rPr lang="en-US" sz="2000" b="1" dirty="0"/>
              <a:t>ROWE has established a Website:  </a:t>
            </a:r>
            <a:r>
              <a:rPr lang="en-US" sz="2000" dirty="0">
                <a:hlinkClick r:id="rId2"/>
              </a:rPr>
              <a:t>https://rowesternenergy.org</a:t>
            </a:r>
            <a:r>
              <a:rPr lang="en-US" sz="2000" dirty="0"/>
              <a:t> </a:t>
            </a:r>
          </a:p>
          <a:p>
            <a:pPr lvl="1"/>
            <a:endParaRPr lang="en-US" sz="1800" dirty="0"/>
          </a:p>
          <a:p>
            <a:pPr lvl="1"/>
            <a:endParaRPr lang="en-US" sz="1800" dirty="0"/>
          </a:p>
          <a:p>
            <a:pPr lvl="1">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A42DFE1E-B616-2C92-2BA5-824A787A0A3C}"/>
              </a:ext>
            </a:extLst>
          </p:cNvPr>
          <p:cNvSpPr>
            <a:spLocks noGrp="1"/>
          </p:cNvSpPr>
          <p:nvPr>
            <p:ph type="title"/>
          </p:nvPr>
        </p:nvSpPr>
        <p:spPr/>
        <p:txBody>
          <a:bodyPr/>
          <a:lstStyle/>
          <a:p>
            <a:r>
              <a:rPr lang="en-US" sz="2800" dirty="0">
                <a:solidFill>
                  <a:schemeClr val="tx1"/>
                </a:solidFill>
              </a:rPr>
              <a:t>Ongoing Market-Related Work</a:t>
            </a:r>
          </a:p>
        </p:txBody>
      </p:sp>
      <p:sp>
        <p:nvSpPr>
          <p:cNvPr id="4" name="Slide Number Placeholder 3">
            <a:extLst>
              <a:ext uri="{FF2B5EF4-FFF2-40B4-BE49-F238E27FC236}">
                <a16:creationId xmlns:a16="http://schemas.microsoft.com/office/drawing/2014/main" id="{892CB3AD-F2B9-2C77-0796-62450A8B8203}"/>
              </a:ext>
            </a:extLst>
          </p:cNvPr>
          <p:cNvSpPr>
            <a:spLocks noGrp="1"/>
          </p:cNvSpPr>
          <p:nvPr>
            <p:ph type="sldNum" sz="quarter" idx="4"/>
          </p:nvPr>
        </p:nvSpPr>
        <p:spPr/>
        <p:txBody>
          <a:bodyPr/>
          <a:lstStyle/>
          <a:p>
            <a:fld id="{752E80E1-2263-49AF-B5CD-299E76EDEEB1}" type="slidenum">
              <a:rPr lang="en-US" smtClean="0"/>
              <a:pPr/>
              <a:t>4</a:t>
            </a:fld>
            <a:endParaRPr lang="en-US"/>
          </a:p>
        </p:txBody>
      </p:sp>
    </p:spTree>
    <p:extLst>
      <p:ext uri="{BB962C8B-B14F-4D97-AF65-F5344CB8AC3E}">
        <p14:creationId xmlns:p14="http://schemas.microsoft.com/office/powerpoint/2010/main" val="197568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FA2BE-9BCE-A588-3BD7-692924268A89}"/>
              </a:ext>
            </a:extLst>
          </p:cNvPr>
          <p:cNvSpPr>
            <a:spLocks noGrp="1"/>
          </p:cNvSpPr>
          <p:nvPr>
            <p:ph idx="1"/>
          </p:nvPr>
        </p:nvSpPr>
        <p:spPr/>
        <p:txBody>
          <a:bodyPr/>
          <a:lstStyle/>
          <a:p>
            <a:pPr>
              <a:spcAft>
                <a:spcPts val="600"/>
              </a:spcAft>
            </a:pPr>
            <a:r>
              <a:rPr lang="en-US" sz="1800" dirty="0"/>
              <a:t>NV Energy, certain of the EDAM entities and other parties are exploring the potential benefits of participating in a resource adequacy program that represents the diversity and interconnectivity of their systems</a:t>
            </a:r>
          </a:p>
          <a:p>
            <a:pPr lvl="1">
              <a:spcAft>
                <a:spcPts val="600"/>
              </a:spcAft>
            </a:pPr>
            <a:r>
              <a:rPr lang="en-US" sz="1800" dirty="0"/>
              <a:t>Expect the ROWE to govern the program</a:t>
            </a:r>
          </a:p>
          <a:p>
            <a:pPr lvl="1">
              <a:spcAft>
                <a:spcPts val="600"/>
              </a:spcAft>
            </a:pPr>
            <a:r>
              <a:rPr lang="en-US" sz="1800" dirty="0"/>
              <a:t>Beginning the stakeholder process. Workshops scheduled for May 7, May 19, May 21, and May 26 </a:t>
            </a:r>
          </a:p>
          <a:p>
            <a:pPr lvl="1">
              <a:spcAft>
                <a:spcPts val="600"/>
              </a:spcAft>
            </a:pPr>
            <a:r>
              <a:rPr lang="en-US" sz="1800" dirty="0"/>
              <a:t>Information can be found at: </a:t>
            </a:r>
            <a:r>
              <a:rPr lang="en-US" sz="1800" dirty="0">
                <a:hlinkClick r:id="rId2"/>
              </a:rPr>
              <a:t>https://rowesternenergy.org/regional-resource-adequacy/</a:t>
            </a:r>
            <a:r>
              <a:rPr lang="en-US" sz="1800" dirty="0"/>
              <a:t> </a:t>
            </a:r>
          </a:p>
          <a:p>
            <a:pPr lvl="1">
              <a:spcAft>
                <a:spcPts val="600"/>
              </a:spcAft>
            </a:pPr>
            <a:endParaRPr lang="en-US" sz="1800" dirty="0"/>
          </a:p>
          <a:p>
            <a:r>
              <a:rPr lang="en-US" sz="1800" dirty="0"/>
              <a:t>The California ISO has scheduled workshop on seams issues for July 31, 2026. This will be the first in a series. The agenda will include:</a:t>
            </a:r>
          </a:p>
          <a:p>
            <a:pPr lvl="1"/>
            <a:r>
              <a:rPr lang="en-US" sz="1800" dirty="0"/>
              <a:t>Overview of Western market seams</a:t>
            </a:r>
          </a:p>
          <a:p>
            <a:pPr lvl="1"/>
            <a:r>
              <a:rPr lang="en-US" sz="1800" dirty="0"/>
              <a:t>Characterization of seams issues from a panel of industry experts</a:t>
            </a:r>
          </a:p>
          <a:p>
            <a:pPr lvl="1"/>
            <a:r>
              <a:rPr lang="en-US" sz="1800" dirty="0"/>
              <a:t>Perspectives on seams from a panel of state regulators</a:t>
            </a:r>
          </a:p>
          <a:p>
            <a:pPr lvl="1"/>
            <a:r>
              <a:rPr lang="en-US" sz="1800" dirty="0"/>
              <a:t>Information on future workshops will be posted to the California ISO’s Seams Webpage: </a:t>
            </a:r>
            <a:r>
              <a:rPr lang="en-US" sz="1800" dirty="0">
                <a:hlinkClick r:id="rId3"/>
              </a:rPr>
              <a:t>https://www.caiso.com/meetings-events/topics/market-seams</a:t>
            </a:r>
            <a:r>
              <a:rPr lang="en-US" sz="1800" dirty="0"/>
              <a:t> </a:t>
            </a:r>
          </a:p>
        </p:txBody>
      </p:sp>
      <p:sp>
        <p:nvSpPr>
          <p:cNvPr id="3" name="Title 2">
            <a:extLst>
              <a:ext uri="{FF2B5EF4-FFF2-40B4-BE49-F238E27FC236}">
                <a16:creationId xmlns:a16="http://schemas.microsoft.com/office/drawing/2014/main" id="{A1498570-B475-4A0D-E4B3-253765A3B082}"/>
              </a:ext>
            </a:extLst>
          </p:cNvPr>
          <p:cNvSpPr>
            <a:spLocks noGrp="1"/>
          </p:cNvSpPr>
          <p:nvPr>
            <p:ph type="title"/>
          </p:nvPr>
        </p:nvSpPr>
        <p:spPr/>
        <p:txBody>
          <a:bodyPr/>
          <a:lstStyle/>
          <a:p>
            <a:r>
              <a:rPr lang="en-US" sz="2800" dirty="0">
                <a:solidFill>
                  <a:schemeClr val="tx1"/>
                </a:solidFill>
              </a:rPr>
              <a:t>Other Western Market Activities</a:t>
            </a:r>
          </a:p>
        </p:txBody>
      </p:sp>
      <p:sp>
        <p:nvSpPr>
          <p:cNvPr id="4" name="Slide Number Placeholder 3">
            <a:extLst>
              <a:ext uri="{FF2B5EF4-FFF2-40B4-BE49-F238E27FC236}">
                <a16:creationId xmlns:a16="http://schemas.microsoft.com/office/drawing/2014/main" id="{CCC8B966-1D6D-709F-A8F3-DF47DCB1AF63}"/>
              </a:ext>
            </a:extLst>
          </p:cNvPr>
          <p:cNvSpPr>
            <a:spLocks noGrp="1"/>
          </p:cNvSpPr>
          <p:nvPr>
            <p:ph type="sldNum" sz="quarter" idx="4"/>
          </p:nvPr>
        </p:nvSpPr>
        <p:spPr/>
        <p:txBody>
          <a:bodyPr/>
          <a:lstStyle/>
          <a:p>
            <a:fld id="{752E80E1-2263-49AF-B5CD-299E76EDEEB1}" type="slidenum">
              <a:rPr lang="en-US" smtClean="0"/>
              <a:pPr/>
              <a:t>5</a:t>
            </a:fld>
            <a:endParaRPr lang="en-US"/>
          </a:p>
        </p:txBody>
      </p:sp>
    </p:spTree>
    <p:extLst>
      <p:ext uri="{BB962C8B-B14F-4D97-AF65-F5344CB8AC3E}">
        <p14:creationId xmlns:p14="http://schemas.microsoft.com/office/powerpoint/2010/main" val="280898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168FE-B7F7-507B-D3F3-B519D30D59C0}"/>
              </a:ext>
            </a:extLst>
          </p:cNvPr>
          <p:cNvSpPr>
            <a:spLocks noGrp="1"/>
          </p:cNvSpPr>
          <p:nvPr>
            <p:ph idx="1"/>
          </p:nvPr>
        </p:nvSpPr>
        <p:spPr/>
        <p:txBody>
          <a:bodyPr/>
          <a:lstStyle/>
          <a:p>
            <a:pPr lvl="0">
              <a:spcAft>
                <a:spcPts val="600"/>
              </a:spcAft>
            </a:pPr>
            <a:r>
              <a:rPr lang="en-US" sz="2000" dirty="0">
                <a:solidFill>
                  <a:schemeClr val="tx1"/>
                </a:solidFill>
              </a:rPr>
              <a:t>Senate Bill 448 (2021) is codified at NRS 704.79881-704.7989</a:t>
            </a:r>
          </a:p>
          <a:p>
            <a:pPr marL="0" lvl="0" indent="0">
              <a:spcAft>
                <a:spcPts val="600"/>
              </a:spcAft>
              <a:buNone/>
            </a:pPr>
            <a:endParaRPr lang="en-US" sz="2000" dirty="0">
              <a:solidFill>
                <a:schemeClr val="tx1"/>
              </a:solidFill>
            </a:endParaRPr>
          </a:p>
          <a:p>
            <a:pPr lvl="0">
              <a:spcAft>
                <a:spcPts val="600"/>
              </a:spcAft>
            </a:pPr>
            <a:r>
              <a:rPr lang="en-US" sz="2000" dirty="0">
                <a:solidFill>
                  <a:schemeClr val="tx1"/>
                </a:solidFill>
              </a:rPr>
              <a:t>NV Energy must join a Regional Transmission Organization, on or before </a:t>
            </a:r>
            <a:r>
              <a:rPr lang="en-US" sz="2000" dirty="0">
                <a:solidFill>
                  <a:srgbClr val="0070C0"/>
                </a:solidFill>
              </a:rPr>
              <a:t>January 1, 2030</a:t>
            </a:r>
          </a:p>
          <a:p>
            <a:pPr marL="0" lvl="0" indent="0">
              <a:spcAft>
                <a:spcPts val="600"/>
              </a:spcAft>
              <a:buNone/>
            </a:pPr>
            <a:endParaRPr lang="en-US" sz="2000" b="1" dirty="0">
              <a:solidFill>
                <a:srgbClr val="0070C0"/>
              </a:solidFill>
            </a:endParaRPr>
          </a:p>
          <a:p>
            <a:pPr lvl="0">
              <a:spcAft>
                <a:spcPts val="600"/>
              </a:spcAft>
            </a:pPr>
            <a:r>
              <a:rPr lang="en-US" sz="2000" dirty="0">
                <a:solidFill>
                  <a:schemeClr val="tx1"/>
                </a:solidFill>
              </a:rPr>
              <a:t>Requirement can be waived or delayed by the PUCN</a:t>
            </a:r>
          </a:p>
          <a:p>
            <a:pPr lvl="1">
              <a:spcAft>
                <a:spcPts val="600"/>
              </a:spcAft>
              <a:buFont typeface="Courier New" panose="02070309020205020404" pitchFamily="49" charset="0"/>
              <a:buChar char="o"/>
            </a:pPr>
            <a:r>
              <a:rPr lang="en-US" sz="2000" dirty="0">
                <a:solidFill>
                  <a:schemeClr val="tx1"/>
                </a:solidFill>
              </a:rPr>
              <a:t> 	Application for waiver or delay is due by </a:t>
            </a:r>
            <a:r>
              <a:rPr lang="en-US" sz="2000" dirty="0">
                <a:solidFill>
                  <a:srgbClr val="0070C0"/>
                </a:solidFill>
              </a:rPr>
              <a:t>January 1, 2027</a:t>
            </a:r>
          </a:p>
          <a:p>
            <a:pPr lvl="1">
              <a:spcAft>
                <a:spcPts val="600"/>
              </a:spcAft>
              <a:buFont typeface="Courier New" panose="02070309020205020404" pitchFamily="49" charset="0"/>
              <a:buChar char="o"/>
            </a:pPr>
            <a:r>
              <a:rPr lang="en-US" sz="2000" dirty="0">
                <a:solidFill>
                  <a:schemeClr val="tx1"/>
                </a:solidFill>
              </a:rPr>
              <a:t> 	NV Energy must demonstrate:</a:t>
            </a:r>
          </a:p>
          <a:p>
            <a:pPr lvl="2">
              <a:spcAft>
                <a:spcPts val="600"/>
              </a:spcAft>
              <a:buFont typeface="Wingdings" panose="05000000000000000000" pitchFamily="2" charset="2"/>
              <a:buChar char="§"/>
            </a:pPr>
            <a:r>
              <a:rPr lang="en-US" sz="2000" dirty="0">
                <a:solidFill>
                  <a:srgbClr val="0070C0"/>
                </a:solidFill>
                <a:latin typeface="Arial" panose="020B0604020202020204" pitchFamily="34" charset="0"/>
                <a:cs typeface="Arial" panose="020B0604020202020204" pitchFamily="34" charset="0"/>
              </a:rPr>
              <a:t>Unable to find viable RTO despite reasonable efforts to comply, or</a:t>
            </a:r>
          </a:p>
          <a:p>
            <a:pPr lvl="2">
              <a:spcAft>
                <a:spcPts val="600"/>
              </a:spcAft>
              <a:buFont typeface="Wingdings" panose="05000000000000000000" pitchFamily="2" charset="2"/>
              <a:buChar char="§"/>
            </a:pPr>
            <a:r>
              <a:rPr lang="en-US" sz="2000" dirty="0">
                <a:solidFill>
                  <a:srgbClr val="0070C0"/>
                </a:solidFill>
              </a:rPr>
              <a:t>J</a:t>
            </a:r>
            <a:r>
              <a:rPr lang="en-US" sz="2000" dirty="0">
                <a:solidFill>
                  <a:srgbClr val="0070C0"/>
                </a:solidFill>
                <a:latin typeface="Arial" panose="020B0604020202020204" pitchFamily="34" charset="0"/>
                <a:cs typeface="Arial" panose="020B0604020202020204" pitchFamily="34" charset="0"/>
              </a:rPr>
              <a:t>oining an RTO is not in the best interest of NV Energy and its customers</a:t>
            </a:r>
          </a:p>
          <a:p>
            <a:pPr lvl="1">
              <a:spcAft>
                <a:spcPts val="600"/>
              </a:spcAft>
              <a:buFont typeface="Courier New" panose="02070309020205020404" pitchFamily="49" charset="0"/>
              <a:buChar char="o"/>
            </a:pPr>
            <a:r>
              <a:rPr lang="en-US" sz="2000" dirty="0">
                <a:solidFill>
                  <a:schemeClr val="tx1"/>
                </a:solidFill>
              </a:rPr>
              <a:t> 	PUCN will grant the application if it is in the public interest</a:t>
            </a:r>
          </a:p>
          <a:p>
            <a:endParaRPr lang="en-US" dirty="0"/>
          </a:p>
        </p:txBody>
      </p:sp>
      <p:sp>
        <p:nvSpPr>
          <p:cNvPr id="3" name="Title 2">
            <a:extLst>
              <a:ext uri="{FF2B5EF4-FFF2-40B4-BE49-F238E27FC236}">
                <a16:creationId xmlns:a16="http://schemas.microsoft.com/office/drawing/2014/main" id="{4F885342-1093-D8D6-86C3-BF70163083E2}"/>
              </a:ext>
            </a:extLst>
          </p:cNvPr>
          <p:cNvSpPr>
            <a:spLocks noGrp="1"/>
          </p:cNvSpPr>
          <p:nvPr>
            <p:ph type="title"/>
          </p:nvPr>
        </p:nvSpPr>
        <p:spPr/>
        <p:txBody>
          <a:bodyPr/>
          <a:lstStyle/>
          <a:p>
            <a:r>
              <a:rPr lang="en-US" sz="2800" dirty="0">
                <a:solidFill>
                  <a:schemeClr val="tx1"/>
                </a:solidFill>
              </a:rPr>
              <a:t>SB 448 Review</a:t>
            </a:r>
          </a:p>
        </p:txBody>
      </p:sp>
      <p:sp>
        <p:nvSpPr>
          <p:cNvPr id="4" name="Slide Number Placeholder 3">
            <a:extLst>
              <a:ext uri="{FF2B5EF4-FFF2-40B4-BE49-F238E27FC236}">
                <a16:creationId xmlns:a16="http://schemas.microsoft.com/office/drawing/2014/main" id="{9A871ACA-E452-6E6F-9CE7-F463D3B27B5F}"/>
              </a:ext>
            </a:extLst>
          </p:cNvPr>
          <p:cNvSpPr>
            <a:spLocks noGrp="1"/>
          </p:cNvSpPr>
          <p:nvPr>
            <p:ph type="sldNum" sz="quarter" idx="4"/>
          </p:nvPr>
        </p:nvSpPr>
        <p:spPr>
          <a:xfrm>
            <a:off x="8763000" y="6156101"/>
            <a:ext cx="381000" cy="701253"/>
          </a:xfrm>
        </p:spPr>
        <p:txBody>
          <a:bodyPr/>
          <a:lstStyle/>
          <a:p>
            <a:fld id="{752E80E1-2263-49AF-B5CD-299E76EDEEB1}" type="slidenum">
              <a:rPr lang="en-US" smtClean="0"/>
              <a:pPr/>
              <a:t>6</a:t>
            </a:fld>
            <a:endParaRPr lang="en-US" dirty="0"/>
          </a:p>
        </p:txBody>
      </p:sp>
    </p:spTree>
    <p:extLst>
      <p:ext uri="{BB962C8B-B14F-4D97-AF65-F5344CB8AC3E}">
        <p14:creationId xmlns:p14="http://schemas.microsoft.com/office/powerpoint/2010/main" val="201018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41E78-38DE-EBFB-8B14-6B51E85B6F67}"/>
              </a:ext>
            </a:extLst>
          </p:cNvPr>
          <p:cNvSpPr>
            <a:spLocks noGrp="1"/>
          </p:cNvSpPr>
          <p:nvPr>
            <p:ph idx="1"/>
          </p:nvPr>
        </p:nvSpPr>
        <p:spPr/>
        <p:txBody>
          <a:bodyPr/>
          <a:lstStyle/>
          <a:p>
            <a:pPr>
              <a:spcBef>
                <a:spcPts val="600"/>
              </a:spcBef>
              <a:spcAft>
                <a:spcPts val="600"/>
              </a:spcAft>
            </a:pPr>
            <a:r>
              <a:rPr lang="en-US" sz="2000" dirty="0"/>
              <a:t>PUCN has established a proceeding to review two questions:</a:t>
            </a:r>
          </a:p>
          <a:p>
            <a:pPr lvl="1">
              <a:spcBef>
                <a:spcPts val="600"/>
              </a:spcBef>
              <a:spcAft>
                <a:spcPts val="600"/>
              </a:spcAft>
            </a:pPr>
            <a:r>
              <a:rPr lang="en-US" sz="2000" dirty="0">
                <a:solidFill>
                  <a:srgbClr val="0070C0"/>
                </a:solidFill>
              </a:rPr>
              <a:t>What information should NV Energy include in an application pursuant to NRS 704.79886(2) for a waiver or delay of the requirement to join an RTO, if needed?</a:t>
            </a:r>
          </a:p>
          <a:p>
            <a:pPr lvl="1">
              <a:spcBef>
                <a:spcPts val="600"/>
              </a:spcBef>
              <a:spcAft>
                <a:spcPts val="600"/>
              </a:spcAft>
            </a:pPr>
            <a:r>
              <a:rPr lang="en-US" sz="2000" dirty="0">
                <a:solidFill>
                  <a:srgbClr val="0070C0"/>
                </a:solidFill>
              </a:rPr>
              <a:t>What information should NV Energy include in an application pursuant to NRS 704.79886(1) to join an RTO, if needed?</a:t>
            </a:r>
          </a:p>
          <a:p>
            <a:pPr>
              <a:spcBef>
                <a:spcPts val="600"/>
              </a:spcBef>
              <a:spcAft>
                <a:spcPts val="600"/>
              </a:spcAft>
            </a:pPr>
            <a:r>
              <a:rPr lang="en-US" sz="2000" dirty="0"/>
              <a:t>Initial comments were filed on April 21</a:t>
            </a:r>
            <a:r>
              <a:rPr lang="en-US" sz="2000" baseline="30000" dirty="0"/>
              <a:t>st</a:t>
            </a:r>
            <a:r>
              <a:rPr lang="en-US" sz="2000" dirty="0"/>
              <a:t>. In addition to NV Energy, the PUCN Regulatory Operations Staff and 4 other parties (Advanced Energy United, </a:t>
            </a:r>
            <a:r>
              <a:rPr lang="en-US" sz="2000" dirty="0" err="1"/>
              <a:t>Interwest</a:t>
            </a:r>
            <a:r>
              <a:rPr lang="en-US" sz="2000" dirty="0"/>
              <a:t> Energy Alliance, the Natural Resources Defense Council, and Western Resource Advocates) filed comments</a:t>
            </a:r>
          </a:p>
          <a:p>
            <a:pPr>
              <a:spcBef>
                <a:spcPts val="600"/>
              </a:spcBef>
              <a:spcAft>
                <a:spcPts val="600"/>
              </a:spcAft>
            </a:pPr>
            <a:r>
              <a:rPr lang="en-US" sz="2000" dirty="0"/>
              <a:t>Reply comments were filed May 6, 2026</a:t>
            </a:r>
          </a:p>
          <a:p>
            <a:pPr>
              <a:spcBef>
                <a:spcPts val="600"/>
              </a:spcBef>
              <a:spcAft>
                <a:spcPts val="600"/>
              </a:spcAft>
            </a:pPr>
            <a:r>
              <a:rPr lang="en-US" sz="2000" dirty="0"/>
              <a:t>Workshop scheduled for June 2, 2026 </a:t>
            </a:r>
          </a:p>
          <a:p>
            <a:endParaRPr lang="en-US" dirty="0"/>
          </a:p>
        </p:txBody>
      </p:sp>
      <p:sp>
        <p:nvSpPr>
          <p:cNvPr id="3" name="Title 2">
            <a:extLst>
              <a:ext uri="{FF2B5EF4-FFF2-40B4-BE49-F238E27FC236}">
                <a16:creationId xmlns:a16="http://schemas.microsoft.com/office/drawing/2014/main" id="{CEC225CB-91B8-2612-102B-E78A40B571FC}"/>
              </a:ext>
            </a:extLst>
          </p:cNvPr>
          <p:cNvSpPr>
            <a:spLocks noGrp="1"/>
          </p:cNvSpPr>
          <p:nvPr>
            <p:ph type="title"/>
          </p:nvPr>
        </p:nvSpPr>
        <p:spPr/>
        <p:txBody>
          <a:bodyPr/>
          <a:lstStyle/>
          <a:p>
            <a:r>
              <a:rPr lang="en-US" sz="2800" dirty="0">
                <a:solidFill>
                  <a:schemeClr val="tx1"/>
                </a:solidFill>
              </a:rPr>
              <a:t>PUCN Investigation Docket No. 23-10019</a:t>
            </a:r>
          </a:p>
        </p:txBody>
      </p:sp>
      <p:sp>
        <p:nvSpPr>
          <p:cNvPr id="4" name="Slide Number Placeholder 3">
            <a:extLst>
              <a:ext uri="{FF2B5EF4-FFF2-40B4-BE49-F238E27FC236}">
                <a16:creationId xmlns:a16="http://schemas.microsoft.com/office/drawing/2014/main" id="{860846D0-876B-AA46-2FEF-9CE11C926B7A}"/>
              </a:ext>
            </a:extLst>
          </p:cNvPr>
          <p:cNvSpPr>
            <a:spLocks noGrp="1"/>
          </p:cNvSpPr>
          <p:nvPr>
            <p:ph type="sldNum" sz="quarter" idx="4"/>
          </p:nvPr>
        </p:nvSpPr>
        <p:spPr/>
        <p:txBody>
          <a:bodyPr/>
          <a:lstStyle/>
          <a:p>
            <a:fld id="{752E80E1-2263-49AF-B5CD-299E76EDEEB1}" type="slidenum">
              <a:rPr lang="en-US" smtClean="0"/>
              <a:pPr/>
              <a:t>7</a:t>
            </a:fld>
            <a:endParaRPr lang="en-US"/>
          </a:p>
        </p:txBody>
      </p:sp>
    </p:spTree>
    <p:extLst>
      <p:ext uri="{BB962C8B-B14F-4D97-AF65-F5344CB8AC3E}">
        <p14:creationId xmlns:p14="http://schemas.microsoft.com/office/powerpoint/2010/main" val="325134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7EEFF72-7436-488D-9928-90A7EDB667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97233" y="3956506"/>
            <a:ext cx="5749534" cy="1377494"/>
          </a:xfrm>
          <a:prstGeom prst="rect">
            <a:avLst/>
          </a:prstGeom>
        </p:spPr>
      </p:pic>
    </p:spTree>
    <p:extLst>
      <p:ext uri="{BB962C8B-B14F-4D97-AF65-F5344CB8AC3E}">
        <p14:creationId xmlns:p14="http://schemas.microsoft.com/office/powerpoint/2010/main" val="1236421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36a89eb-a9db-4763-9df1-ffe381a12b0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0745A4FA91C94FAA3A7871197707B6" ma:contentTypeVersion="2" ma:contentTypeDescription="Create a new document." ma:contentTypeScope="" ma:versionID="4dc4a25b83d9e5dc4cb7a99aa7b3d504">
  <xsd:schema xmlns:xsd="http://www.w3.org/2001/XMLSchema" xmlns:xs="http://www.w3.org/2001/XMLSchema" xmlns:p="http://schemas.microsoft.com/office/2006/metadata/properties" xmlns:ns2="7658fe43-23c8-4eef-a10c-a7a58273eb0b" targetNamespace="http://schemas.microsoft.com/office/2006/metadata/properties" ma:root="true" ma:fieldsID="e47fbaad8dce37a2a069f31ddf36db41" ns2:_="">
    <xsd:import namespace="7658fe43-23c8-4eef-a10c-a7a58273eb0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8fe43-23c8-4eef-a10c-a7a58273e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F17A1-2CD0-401C-9587-8BEB550ADAA3}">
  <ds:schemaRefs>
    <ds:schemaRef ds:uri="http://schemas.microsoft.com/sharepoint/v3/contenttype/forms"/>
  </ds:schemaRefs>
</ds:datastoreItem>
</file>

<file path=customXml/itemProps2.xml><?xml version="1.0" encoding="utf-8"?>
<ds:datastoreItem xmlns:ds="http://schemas.openxmlformats.org/officeDocument/2006/customXml" ds:itemID="{D4167A21-D3FF-4A13-843D-7777782DC98F}">
  <ds:schemaRefs>
    <ds:schemaRef ds:uri="http://purl.org/dc/elements/1.1/"/>
    <ds:schemaRef ds:uri="http://purl.org/dc/terms/"/>
    <ds:schemaRef ds:uri="http://schemas.microsoft.com/office/infopath/2007/PartnerControls"/>
    <ds:schemaRef ds:uri="7658fe43-23c8-4eef-a10c-a7a58273eb0b"/>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E3703A-439B-44EA-B551-96D22F2A4A86}">
  <ds:schemaRefs>
    <ds:schemaRef ds:uri="7658fe43-23c8-4eef-a10c-a7a58273eb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Sample presentation slides</Template>
  <TotalTime>6071</TotalTime>
  <Words>716</Words>
  <Application>Microsoft Office PowerPoint</Application>
  <PresentationFormat>On-screen Show (4:3)</PresentationFormat>
  <Paragraphs>72</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Times New Roman</vt:lpstr>
      <vt:lpstr>Wingdings</vt:lpstr>
      <vt:lpstr>Office Theme</vt:lpstr>
      <vt:lpstr>PowerPoint Presentation</vt:lpstr>
      <vt:lpstr>NV Energy Update</vt:lpstr>
      <vt:lpstr>NV Energy’s EDAM Filing</vt:lpstr>
      <vt:lpstr>Ongoing Market-Related Work</vt:lpstr>
      <vt:lpstr>Other Western Market Activities</vt:lpstr>
      <vt:lpstr>SB 448 Review</vt:lpstr>
      <vt:lpstr>PUCN Investigation Docket No. 23-10019</vt:lpstr>
      <vt:lpstr>PowerPoint Presentation</vt:lpstr>
    </vt:vector>
  </TitlesOfParts>
  <Company>MidAmerican Energy Holdings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t34215</dc:creator>
  <cp:lastModifiedBy>Rubin, David (NV Energy)</cp:lastModifiedBy>
  <cp:revision>133</cp:revision>
  <cp:lastPrinted>2025-09-09T19:42:10Z</cp:lastPrinted>
  <dcterms:created xsi:type="dcterms:W3CDTF">2009-09-28T15:53:02Z</dcterms:created>
  <dcterms:modified xsi:type="dcterms:W3CDTF">2026-05-04T17:53:26Z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0x010100B60745A4FA91C94FAA3A7871197707B6</vt:lpwstr>
  </property>
</Properties>
</file>