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  <p:sldMasterId id="2147483659" r:id="rId3"/>
    <p:sldMasterId id="2147483665" r:id="rId4"/>
    <p:sldMasterId id="2147483669" r:id="rId5"/>
  </p:sldMasterIdLst>
  <p:notesMasterIdLst>
    <p:notesMasterId r:id="rId14"/>
  </p:notesMasterIdLst>
  <p:sldIdLst>
    <p:sldId id="281" r:id="rId6"/>
    <p:sldId id="263" r:id="rId7"/>
    <p:sldId id="268" r:id="rId8"/>
    <p:sldId id="259" r:id="rId9"/>
    <p:sldId id="280" r:id="rId10"/>
    <p:sldId id="260" r:id="rId11"/>
    <p:sldId id="261" r:id="rId12"/>
    <p:sldId id="262" r:id="rId13"/>
  </p:sldIdLst>
  <p:sldSz cx="12192000" cy="6858000"/>
  <p:notesSz cx="6858000" cy="9144000"/>
  <p:embeddedFontLs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Georgia" panose="02040502050405020303" pitchFamily="18" charset="0"/>
      <p:regular r:id="rId19"/>
      <p:bold r:id="rId20"/>
      <p:italic r:id="rId21"/>
      <p:boldItalic r:id="rId22"/>
    </p:embeddedFont>
    <p:embeddedFont>
      <p:font typeface="Montserrat" panose="00000500000000000000" pitchFamily="2" charset="0"/>
      <p:regular r:id="rId23"/>
      <p:bold r:id="rId24"/>
      <p:italic r:id="rId25"/>
      <p:boldItalic r:id="rId26"/>
    </p:embeddedFont>
    <p:embeddedFont>
      <p:font typeface="Palatino Linotype" panose="02040502050505030304" pitchFamily="18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3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gyoriQfP61SNOPwHCMkn21/doF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6"/>
  </p:normalViewPr>
  <p:slideViewPr>
    <p:cSldViewPr snapToGrid="0">
      <p:cViewPr varScale="1">
        <p:scale>
          <a:sx n="77" d="100"/>
          <a:sy n="77" d="100"/>
        </p:scale>
        <p:origin x="510" y="294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0.fntdata"/><Relationship Id="rId32" Type="http://customschemas.google.com/relationships/presentationmetadata" Target="metadata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ury Galbraith" userId="1f59b2a3-ea9d-4876-8971-ad07e6a95815" providerId="ADAL" clId="{88F45756-06FE-4DAB-97CC-D373C59CA849}"/>
    <pc:docChg chg="delSld modSld">
      <pc:chgData name="Maury Galbraith" userId="1f59b2a3-ea9d-4876-8971-ad07e6a95815" providerId="ADAL" clId="{88F45756-06FE-4DAB-97CC-D373C59CA849}" dt="2026-02-13T17:19:59.942" v="118" actId="2696"/>
      <pc:docMkLst>
        <pc:docMk/>
      </pc:docMkLst>
      <pc:sldChg chg="del">
        <pc:chgData name="Maury Galbraith" userId="1f59b2a3-ea9d-4876-8971-ad07e6a95815" providerId="ADAL" clId="{88F45756-06FE-4DAB-97CC-D373C59CA849}" dt="2026-02-13T17:19:59.942" v="118" actId="2696"/>
        <pc:sldMkLst>
          <pc:docMk/>
          <pc:sldMk cId="0" sldId="257"/>
        </pc:sldMkLst>
      </pc:sldChg>
      <pc:sldChg chg="modSp mod">
        <pc:chgData name="Maury Galbraith" userId="1f59b2a3-ea9d-4876-8971-ad07e6a95815" providerId="ADAL" clId="{88F45756-06FE-4DAB-97CC-D373C59CA849}" dt="2026-02-13T17:19:56.094" v="117" actId="20577"/>
        <pc:sldMkLst>
          <pc:docMk/>
          <pc:sldMk cId="0" sldId="281"/>
        </pc:sldMkLst>
        <pc:spChg chg="mod">
          <ac:chgData name="Maury Galbraith" userId="1f59b2a3-ea9d-4876-8971-ad07e6a95815" providerId="ADAL" clId="{88F45756-06FE-4DAB-97CC-D373C59CA849}" dt="2026-02-13T17:19:56.094" v="117" actId="20577"/>
          <ac:spMkLst>
            <pc:docMk/>
            <pc:sldMk cId="0" sldId="281"/>
            <ac:spMk id="108" creationId="{00000000-0000-0000-0000-000000000000}"/>
          </ac:spMkLst>
        </pc:spChg>
      </pc:sldChg>
      <pc:sldMasterChg chg="delSldLayout">
        <pc:chgData name="Maury Galbraith" userId="1f59b2a3-ea9d-4876-8971-ad07e6a95815" providerId="ADAL" clId="{88F45756-06FE-4DAB-97CC-D373C59CA849}" dt="2026-02-13T17:19:59.942" v="118" actId="2696"/>
        <pc:sldMasterMkLst>
          <pc:docMk/>
          <pc:sldMasterMk cId="0" sldId="2147483650"/>
        </pc:sldMasterMkLst>
        <pc:sldLayoutChg chg="del">
          <pc:chgData name="Maury Galbraith" userId="1f59b2a3-ea9d-4876-8971-ad07e6a95815" providerId="ADAL" clId="{88F45756-06FE-4DAB-97CC-D373C59CA849}" dt="2026-02-13T17:19:59.942" v="118" actId="2696"/>
          <pc:sldLayoutMkLst>
            <pc:docMk/>
            <pc:sldMasterMk cId="0" sldId="2147483650"/>
            <pc:sldLayoutMk cId="0" sldId="214748365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first statewide transmission study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first 20 year, long-range look at Colorado’s transmission system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extensive stakeholder engagement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informed CETA’s prioritization of six project concepts that are needed and unlikely to happen without CETA’s help.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1070A-D49F-062E-A5F7-44A2F30BA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D088DD-F957-DF41-1AE5-1B2299930E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5133E1-62AD-84A5-9F3D-4BF1C24308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ea typeface="+mn-lt"/>
                <a:cs typeface="+mn-lt"/>
              </a:rPr>
              <a:t>High Demand Projects: </a:t>
            </a:r>
            <a:r>
              <a:rPr lang="en-US" sz="1200" dirty="0">
                <a:ea typeface="+mn-lt"/>
                <a:cs typeface="+mn-lt"/>
              </a:rPr>
              <a:t>Additional $3.8 B in investment under High Demand scenario.  Reference Case increase in peak demand is 40% by 2045.  High Demand Scenario increase in peak demand is 100% by 2045.  High Demand is a 43% increase over Reference Case. </a:t>
            </a: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E7C953-CB7E-93C0-36A0-DFC2317874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F80F4-E7E4-4E4F-8E1E-EEC73F8841E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87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8e9a3c387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Priority concepts: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strategic transmission connections that will build ties between regions in Colorado, expand access to energy markets, and/or provide redundancy to rural communities.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Transmission planning: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Colorado’s legislature called for the 2024 study in state law; CETA is willing to do a similar study in the future with funding support.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Siting policies: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CETA supports reasoned siting policies that are grounded in rational decision-making.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g38e9a3c38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2"/>
          <p:cNvSpPr txBox="1">
            <a:spLocks noGrp="1"/>
          </p:cNvSpPr>
          <p:nvPr>
            <p:ph type="ctrTitle"/>
          </p:nvPr>
        </p:nvSpPr>
        <p:spPr>
          <a:xfrm>
            <a:off x="7362609" y="833121"/>
            <a:ext cx="3633585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99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0065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subTitle" idx="1"/>
          </p:nvPr>
        </p:nvSpPr>
        <p:spPr>
          <a:xfrm>
            <a:off x="7362609" y="3429000"/>
            <a:ext cx="3633585" cy="1016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32">
          <p15:clr>
            <a:srgbClr val="FBAE40"/>
          </p15:clr>
        </p15:guide>
        <p15:guide id="2" pos="47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Wide 1">
  <p:cSld name="Content Slide Wide 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1"/>
          <p:cNvSpPr txBox="1">
            <a:spLocks noGrp="1"/>
          </p:cNvSpPr>
          <p:nvPr>
            <p:ph type="body" idx="1"/>
          </p:nvPr>
        </p:nvSpPr>
        <p:spPr>
          <a:xfrm>
            <a:off x="890587" y="2933326"/>
            <a:ext cx="10467975" cy="2839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006599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NTR"/>
              <a:buChar char="⁃"/>
              <a:defRPr sz="2000" b="0" i="0" u="none" strike="noStrike" cap="none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NTR"/>
              <a:buChar char="⁃"/>
              <a:defRPr sz="2000" b="0" i="0" u="none" strike="noStrike" cap="none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NTR"/>
              <a:buChar char="⁃"/>
              <a:defRPr sz="1800" b="0" i="0" u="none" strike="noStrike" cap="none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NTR"/>
              <a:buChar char="⁃"/>
              <a:defRPr sz="1800" b="0" i="0" u="none" strike="noStrike" cap="none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body" idx="2"/>
          </p:nvPr>
        </p:nvSpPr>
        <p:spPr>
          <a:xfrm>
            <a:off x="876300" y="1084869"/>
            <a:ext cx="10467974" cy="966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99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65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58" name="Google Shape;58;p31"/>
          <p:cNvSpPr txBox="1">
            <a:spLocks noGrp="1"/>
          </p:cNvSpPr>
          <p:nvPr>
            <p:ph type="body" idx="3"/>
          </p:nvPr>
        </p:nvSpPr>
        <p:spPr>
          <a:xfrm>
            <a:off x="876299" y="2295641"/>
            <a:ext cx="10485791" cy="37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Wide 1 - Two Columns">
  <p:cSld name="Content Slide Wide 1 - Two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4"/>
          <p:cNvSpPr txBox="1">
            <a:spLocks noGrp="1"/>
          </p:cNvSpPr>
          <p:nvPr>
            <p:ph type="body" idx="1"/>
          </p:nvPr>
        </p:nvSpPr>
        <p:spPr>
          <a:xfrm>
            <a:off x="890588" y="2933326"/>
            <a:ext cx="5072062" cy="2839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006599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NTR"/>
              <a:buChar char="⁃"/>
              <a:defRPr sz="2000" b="0" i="0" u="none" strike="noStrike" cap="none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NTR"/>
              <a:buChar char="⁃"/>
              <a:defRPr sz="2000" b="0" i="0" u="none" strike="noStrike" cap="none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NTR"/>
              <a:buChar char="⁃"/>
              <a:defRPr sz="1800" b="0" i="0" u="none" strike="noStrike" cap="none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NTR"/>
              <a:buChar char="⁃"/>
              <a:defRPr sz="1800" b="0" i="0" u="none" strike="noStrike" cap="none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61" name="Google Shape;61;p34"/>
          <p:cNvSpPr txBox="1">
            <a:spLocks noGrp="1"/>
          </p:cNvSpPr>
          <p:nvPr>
            <p:ph type="body" idx="2"/>
          </p:nvPr>
        </p:nvSpPr>
        <p:spPr>
          <a:xfrm>
            <a:off x="876300" y="1084869"/>
            <a:ext cx="10467974" cy="966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99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65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62" name="Google Shape;62;p34"/>
          <p:cNvSpPr txBox="1">
            <a:spLocks noGrp="1"/>
          </p:cNvSpPr>
          <p:nvPr>
            <p:ph type="body" idx="3"/>
          </p:nvPr>
        </p:nvSpPr>
        <p:spPr>
          <a:xfrm>
            <a:off x="876300" y="2295641"/>
            <a:ext cx="10467974" cy="37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63" name="Google Shape;63;p34"/>
          <p:cNvSpPr txBox="1">
            <a:spLocks noGrp="1"/>
          </p:cNvSpPr>
          <p:nvPr>
            <p:ph type="body" idx="4"/>
          </p:nvPr>
        </p:nvSpPr>
        <p:spPr>
          <a:xfrm>
            <a:off x="6290028" y="2933326"/>
            <a:ext cx="5072062" cy="2839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006599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NTR"/>
              <a:buChar char="⁃"/>
              <a:defRPr sz="2000" b="0" i="0" u="none" strike="noStrike" cap="none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NTR"/>
              <a:buChar char="⁃"/>
              <a:defRPr sz="2000" b="0" i="0" u="none" strike="noStrike" cap="none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NTR"/>
              <a:buChar char="⁃"/>
              <a:defRPr sz="1800" b="0" i="0" u="none" strike="noStrike" cap="none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NTR"/>
              <a:buChar char="⁃"/>
              <a:defRPr sz="1800" b="0" i="0" u="none" strike="noStrike" cap="none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5"/>
          <p:cNvSpPr txBox="1">
            <a:spLocks noGrp="1"/>
          </p:cNvSpPr>
          <p:nvPr>
            <p:ph type="title"/>
          </p:nvPr>
        </p:nvSpPr>
        <p:spPr>
          <a:xfrm>
            <a:off x="457200" y="-4233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Georgia"/>
              <a:buNone/>
              <a:defRPr sz="3600" b="0" i="0" u="none" strike="noStrike" cap="none">
                <a:solidFill>
                  <a:srgbClr val="006953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body" idx="1"/>
          </p:nvPr>
        </p:nvSpPr>
        <p:spPr>
          <a:xfrm>
            <a:off x="457200" y="1191552"/>
            <a:ext cx="5158000" cy="8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2000" b="1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None/>
              <a:defRPr sz="1867" b="1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67" name="Google Shape;67;p35"/>
          <p:cNvSpPr txBox="1">
            <a:spLocks noGrp="1"/>
          </p:cNvSpPr>
          <p:nvPr>
            <p:ph type="body" idx="2"/>
          </p:nvPr>
        </p:nvSpPr>
        <p:spPr>
          <a:xfrm>
            <a:off x="457200" y="2015463"/>
            <a:ext cx="5158000" cy="3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rmAutofit/>
          </a:bodyPr>
          <a:lstStyle>
            <a:lvl1pPr marL="457200" marR="0" lvl="0" indent="-29845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Char char="●"/>
              <a:defRPr sz="24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98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Char char="○"/>
              <a:defRPr sz="20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Char char="■"/>
              <a:defRPr sz="20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Char char="●"/>
              <a:defRPr sz="18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Char char="○"/>
              <a:defRPr sz="18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68" name="Google Shape;68;p35"/>
          <p:cNvSpPr txBox="1">
            <a:spLocks noGrp="1"/>
          </p:cNvSpPr>
          <p:nvPr>
            <p:ph type="body" idx="3"/>
          </p:nvPr>
        </p:nvSpPr>
        <p:spPr>
          <a:xfrm>
            <a:off x="5789612" y="1191552"/>
            <a:ext cx="5183200" cy="8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2000" b="1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None/>
              <a:defRPr sz="1867" b="1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69" name="Google Shape;69;p35"/>
          <p:cNvSpPr txBox="1">
            <a:spLocks noGrp="1"/>
          </p:cNvSpPr>
          <p:nvPr>
            <p:ph type="body" idx="4"/>
          </p:nvPr>
        </p:nvSpPr>
        <p:spPr>
          <a:xfrm>
            <a:off x="5789612" y="2015464"/>
            <a:ext cx="5183200" cy="3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rmAutofit/>
          </a:bodyPr>
          <a:lstStyle>
            <a:lvl1pPr marL="457200" marR="0" lvl="0" indent="-29845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Char char="●"/>
              <a:defRPr sz="24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98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Char char="○"/>
              <a:defRPr sz="20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Char char="■"/>
              <a:defRPr sz="20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Char char="●"/>
              <a:defRPr sz="18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Char char="○"/>
              <a:defRPr sz="18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latino Linotype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latino Linotype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latino Linotype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latino Linotype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latino Linotype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latino Linotype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latino Linotype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latino Linotype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latino Linotype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Wide 1 - Header">
  <p:cSld name="Content Slide Wide 1 - Header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6"/>
          <p:cNvSpPr txBox="1">
            <a:spLocks noGrp="1"/>
          </p:cNvSpPr>
          <p:nvPr>
            <p:ph type="body" idx="1"/>
          </p:nvPr>
        </p:nvSpPr>
        <p:spPr>
          <a:xfrm>
            <a:off x="876300" y="1084869"/>
            <a:ext cx="10467974" cy="966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99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65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73" name="Google Shape;73;p46"/>
          <p:cNvSpPr txBox="1">
            <a:spLocks noGrp="1"/>
          </p:cNvSpPr>
          <p:nvPr>
            <p:ph type="body" idx="2"/>
          </p:nvPr>
        </p:nvSpPr>
        <p:spPr>
          <a:xfrm>
            <a:off x="876300" y="2295641"/>
            <a:ext cx="10467974" cy="37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Wide 1 - One Column/Image">
  <p:cSld name="Content Slide Wide 1 - One Column/Imag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7"/>
          <p:cNvSpPr>
            <a:spLocks noGrp="1"/>
          </p:cNvSpPr>
          <p:nvPr>
            <p:ph type="pic" idx="2"/>
          </p:nvPr>
        </p:nvSpPr>
        <p:spPr>
          <a:xfrm>
            <a:off x="8077200" y="885824"/>
            <a:ext cx="4114800" cy="5972175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47"/>
          <p:cNvSpPr txBox="1">
            <a:spLocks noGrp="1"/>
          </p:cNvSpPr>
          <p:nvPr>
            <p:ph type="body" idx="1"/>
          </p:nvPr>
        </p:nvSpPr>
        <p:spPr>
          <a:xfrm>
            <a:off x="890587" y="2933326"/>
            <a:ext cx="6824663" cy="2839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006599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NTR"/>
              <a:buChar char="⁃"/>
              <a:defRPr sz="2000" b="0" i="0" u="none" strike="noStrike" cap="none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NTR"/>
              <a:buChar char="⁃"/>
              <a:defRPr sz="2000" b="0" i="0" u="none" strike="noStrike" cap="none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NTR"/>
              <a:buChar char="⁃"/>
              <a:defRPr sz="1800" b="0" i="0" u="none" strike="noStrike" cap="none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NTR"/>
              <a:buChar char="⁃"/>
              <a:defRPr sz="1800" b="0" i="0" u="none" strike="noStrike" cap="none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77" name="Google Shape;77;p47"/>
          <p:cNvSpPr txBox="1">
            <a:spLocks noGrp="1"/>
          </p:cNvSpPr>
          <p:nvPr>
            <p:ph type="body" idx="3"/>
          </p:nvPr>
        </p:nvSpPr>
        <p:spPr>
          <a:xfrm>
            <a:off x="876300" y="1084869"/>
            <a:ext cx="6824662" cy="966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99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65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78" name="Google Shape;78;p47"/>
          <p:cNvSpPr txBox="1">
            <a:spLocks noGrp="1"/>
          </p:cNvSpPr>
          <p:nvPr>
            <p:ph type="body" idx="4"/>
          </p:nvPr>
        </p:nvSpPr>
        <p:spPr>
          <a:xfrm>
            <a:off x="876300" y="2295641"/>
            <a:ext cx="6836278" cy="37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Wide 2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148483B-6B38-2140-A8A9-130CA6EB8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588" y="2933326"/>
            <a:ext cx="5072062" cy="28398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006599"/>
              </a:buClr>
              <a:buSzPct val="120000"/>
              <a:buFont typeface="Arial" panose="020B0604020202020204" pitchFamily="34" charset="0"/>
              <a:buChar char="•"/>
              <a:defRPr lang="en-US" sz="20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2pPr>
            <a:lvl3pPr marL="11430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3pPr>
            <a:lvl4pPr marL="16002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4pPr>
            <a:lvl5pPr marL="20574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9B611425-F618-8511-5E9C-47E5294147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6300" y="1084869"/>
            <a:ext cx="10467974" cy="966787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i="0" kern="1200" dirty="0">
                <a:solidFill>
                  <a:srgbClr val="0065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BE0CF83A-FF2D-ACC1-0B40-FAF017468E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300" y="2295641"/>
            <a:ext cx="10467974" cy="3751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A119284-4EA5-27ED-C178-C24CAA3C4364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90028" y="2933326"/>
            <a:ext cx="5072062" cy="28398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006599"/>
              </a:buClr>
              <a:buSzPct val="120000"/>
              <a:buFont typeface="Arial" panose="020B0604020202020204" pitchFamily="34" charset="0"/>
              <a:buChar char="•"/>
              <a:defRPr lang="en-US" sz="20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2pPr>
            <a:lvl3pPr marL="11430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3pPr>
            <a:lvl4pPr marL="16002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4pPr>
            <a:lvl5pPr marL="20574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5253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2 - One Column/Image">
  <p:cSld name="Content Slide 2 - One Column/Imag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8"/>
          <p:cNvSpPr>
            <a:spLocks noGrp="1"/>
          </p:cNvSpPr>
          <p:nvPr>
            <p:ph type="pic" idx="2"/>
          </p:nvPr>
        </p:nvSpPr>
        <p:spPr>
          <a:xfrm>
            <a:off x="8077200" y="885824"/>
            <a:ext cx="4114800" cy="5972175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48"/>
          <p:cNvSpPr txBox="1">
            <a:spLocks noGrp="1"/>
          </p:cNvSpPr>
          <p:nvPr>
            <p:ph type="body" idx="1"/>
          </p:nvPr>
        </p:nvSpPr>
        <p:spPr>
          <a:xfrm>
            <a:off x="890587" y="2933326"/>
            <a:ext cx="6824663" cy="2839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006599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NTR"/>
              <a:buChar char="⁃"/>
              <a:defRPr sz="2000" b="0" i="0" u="none" strike="noStrike" cap="none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NTR"/>
              <a:buChar char="⁃"/>
              <a:defRPr sz="2000" b="0" i="0" u="none" strike="noStrike" cap="none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NTR"/>
              <a:buChar char="⁃"/>
              <a:defRPr sz="1800" b="0" i="0" u="none" strike="noStrike" cap="none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NTR"/>
              <a:buChar char="⁃"/>
              <a:defRPr sz="1800" b="0" i="0" u="none" strike="noStrike" cap="none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85" name="Google Shape;85;p48"/>
          <p:cNvSpPr txBox="1">
            <a:spLocks noGrp="1"/>
          </p:cNvSpPr>
          <p:nvPr>
            <p:ph type="body" idx="3"/>
          </p:nvPr>
        </p:nvSpPr>
        <p:spPr>
          <a:xfrm>
            <a:off x="876300" y="1084869"/>
            <a:ext cx="6824662" cy="966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99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65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86" name="Google Shape;86;p48"/>
          <p:cNvSpPr txBox="1">
            <a:spLocks noGrp="1"/>
          </p:cNvSpPr>
          <p:nvPr>
            <p:ph type="body" idx="4"/>
          </p:nvPr>
        </p:nvSpPr>
        <p:spPr>
          <a:xfrm>
            <a:off x="876300" y="2295641"/>
            <a:ext cx="6836278" cy="37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Wide 2 - Header">
  <p:cSld name="Content Slide Wide 2 - Heade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6"/>
          <p:cNvSpPr txBox="1">
            <a:spLocks noGrp="1"/>
          </p:cNvSpPr>
          <p:nvPr>
            <p:ph type="body" idx="1"/>
          </p:nvPr>
        </p:nvSpPr>
        <p:spPr>
          <a:xfrm>
            <a:off x="876300" y="1084869"/>
            <a:ext cx="10467974" cy="966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99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65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89" name="Google Shape;89;p36"/>
          <p:cNvSpPr txBox="1">
            <a:spLocks noGrp="1"/>
          </p:cNvSpPr>
          <p:nvPr>
            <p:ph type="body" idx="2"/>
          </p:nvPr>
        </p:nvSpPr>
        <p:spPr>
          <a:xfrm>
            <a:off x="876300" y="2295641"/>
            <a:ext cx="10467974" cy="37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Wide 2 - Two Columns">
  <p:cSld name="Content Slide Wide 2 - Two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3"/>
          <p:cNvSpPr txBox="1">
            <a:spLocks noGrp="1"/>
          </p:cNvSpPr>
          <p:nvPr>
            <p:ph type="body" idx="1"/>
          </p:nvPr>
        </p:nvSpPr>
        <p:spPr>
          <a:xfrm>
            <a:off x="890588" y="2933326"/>
            <a:ext cx="5072062" cy="2839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006599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NTR"/>
              <a:buChar char="⁃"/>
              <a:defRPr sz="2000" b="0" i="0" u="none" strike="noStrike" cap="none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NTR"/>
              <a:buChar char="⁃"/>
              <a:defRPr sz="2000" b="0" i="0" u="none" strike="noStrike" cap="none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NTR"/>
              <a:buChar char="⁃"/>
              <a:defRPr sz="1800" b="0" i="0" u="none" strike="noStrike" cap="none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NTR"/>
              <a:buChar char="⁃"/>
              <a:defRPr sz="1800" b="0" i="0" u="none" strike="noStrike" cap="none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92" name="Google Shape;92;p33"/>
          <p:cNvSpPr txBox="1">
            <a:spLocks noGrp="1"/>
          </p:cNvSpPr>
          <p:nvPr>
            <p:ph type="body" idx="2"/>
          </p:nvPr>
        </p:nvSpPr>
        <p:spPr>
          <a:xfrm>
            <a:off x="876300" y="1084869"/>
            <a:ext cx="10467974" cy="966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99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65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93" name="Google Shape;93;p33"/>
          <p:cNvSpPr txBox="1">
            <a:spLocks noGrp="1"/>
          </p:cNvSpPr>
          <p:nvPr>
            <p:ph type="body" idx="3"/>
          </p:nvPr>
        </p:nvSpPr>
        <p:spPr>
          <a:xfrm>
            <a:off x="876300" y="2295641"/>
            <a:ext cx="10467974" cy="37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94" name="Google Shape;94;p33"/>
          <p:cNvSpPr txBox="1">
            <a:spLocks noGrp="1"/>
          </p:cNvSpPr>
          <p:nvPr>
            <p:ph type="body" idx="4"/>
          </p:nvPr>
        </p:nvSpPr>
        <p:spPr>
          <a:xfrm>
            <a:off x="6290028" y="2933326"/>
            <a:ext cx="5072062" cy="2839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006599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NTR"/>
              <a:buChar char="⁃"/>
              <a:defRPr sz="2000" b="0" i="0" u="none" strike="noStrike" cap="none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NTR"/>
              <a:buChar char="⁃"/>
              <a:defRPr sz="2000" b="0" i="0" u="none" strike="noStrike" cap="none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NTR"/>
              <a:buChar char="⁃"/>
              <a:defRPr sz="1800" b="0" i="0" u="none" strike="noStrike" cap="none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NTR"/>
              <a:buChar char="⁃"/>
              <a:defRPr sz="1800" b="0" i="0" u="none" strike="noStrike" cap="none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lide 2">
  <p:cSld name="Section Slide 2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9"/>
          <p:cNvSpPr txBox="1">
            <a:spLocks noGrp="1"/>
          </p:cNvSpPr>
          <p:nvPr>
            <p:ph type="ctrTitle"/>
          </p:nvPr>
        </p:nvSpPr>
        <p:spPr>
          <a:xfrm>
            <a:off x="6833970" y="2522536"/>
            <a:ext cx="4853204" cy="1016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99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0065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39"/>
          <p:cNvSpPr txBox="1">
            <a:spLocks noGrp="1"/>
          </p:cNvSpPr>
          <p:nvPr>
            <p:ph type="subTitle" idx="1"/>
          </p:nvPr>
        </p:nvSpPr>
        <p:spPr>
          <a:xfrm>
            <a:off x="6833970" y="3743641"/>
            <a:ext cx="4839134" cy="414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FBAE40"/>
          </p15:clr>
        </p15:guide>
        <p15:guide id="2" pos="42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Wide 3 - Two Columns">
  <p:cSld name="Content Slide Wide 3 -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9"/>
          <p:cNvSpPr txBox="1">
            <a:spLocks noGrp="1"/>
          </p:cNvSpPr>
          <p:nvPr>
            <p:ph type="body" idx="1"/>
          </p:nvPr>
        </p:nvSpPr>
        <p:spPr>
          <a:xfrm>
            <a:off x="890588" y="2933326"/>
            <a:ext cx="5072062" cy="2839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006599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NTR"/>
              <a:buChar char="⁃"/>
              <a:defRPr sz="2000" b="0" i="0" u="none" strike="noStrike" cap="none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NTR"/>
              <a:buChar char="⁃"/>
              <a:defRPr sz="2000" b="0" i="0" u="none" strike="noStrike" cap="none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NTR"/>
              <a:buChar char="⁃"/>
              <a:defRPr sz="1800" b="0" i="0" u="none" strike="noStrike" cap="none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NTR"/>
              <a:buChar char="⁃"/>
              <a:defRPr sz="1800" b="0" i="0" u="none" strike="noStrike" cap="none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9" name="Google Shape;19;p29"/>
          <p:cNvSpPr txBox="1">
            <a:spLocks noGrp="1"/>
          </p:cNvSpPr>
          <p:nvPr>
            <p:ph type="body" idx="2"/>
          </p:nvPr>
        </p:nvSpPr>
        <p:spPr>
          <a:xfrm>
            <a:off x="876300" y="1084869"/>
            <a:ext cx="10467974" cy="966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99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65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20" name="Google Shape;20;p29"/>
          <p:cNvSpPr txBox="1">
            <a:spLocks noGrp="1"/>
          </p:cNvSpPr>
          <p:nvPr>
            <p:ph type="body" idx="3"/>
          </p:nvPr>
        </p:nvSpPr>
        <p:spPr>
          <a:xfrm>
            <a:off x="876300" y="2295641"/>
            <a:ext cx="10467974" cy="37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21" name="Google Shape;21;p29"/>
          <p:cNvSpPr txBox="1">
            <a:spLocks noGrp="1"/>
          </p:cNvSpPr>
          <p:nvPr>
            <p:ph type="body" idx="4"/>
          </p:nvPr>
        </p:nvSpPr>
        <p:spPr>
          <a:xfrm>
            <a:off x="6290028" y="2933326"/>
            <a:ext cx="5072062" cy="2839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006599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NTR"/>
              <a:buChar char="⁃"/>
              <a:defRPr sz="2000" b="0" i="0" u="none" strike="noStrike" cap="none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NTR"/>
              <a:buChar char="⁃"/>
              <a:defRPr sz="2000" b="0" i="0" u="none" strike="noStrike" cap="none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NTR"/>
              <a:buChar char="⁃"/>
              <a:defRPr sz="1800" b="0" i="0" u="none" strike="noStrike" cap="none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NTR"/>
              <a:buChar char="⁃"/>
              <a:defRPr sz="1800" b="0" i="0" u="none" strike="noStrike" cap="none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Editable">
  <p:cSld name="Thank You Editabl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17ce0d796d_1_12"/>
          <p:cNvSpPr txBox="1">
            <a:spLocks noGrp="1"/>
          </p:cNvSpPr>
          <p:nvPr>
            <p:ph type="body" idx="1"/>
          </p:nvPr>
        </p:nvSpPr>
        <p:spPr>
          <a:xfrm>
            <a:off x="7419975" y="2364828"/>
            <a:ext cx="29115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Wide 3">
  <p:cSld name="Content Slide Wide 3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90587" y="2933326"/>
            <a:ext cx="10467975" cy="2839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006599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NTR"/>
              <a:buChar char="⁃"/>
              <a:defRPr sz="2000" b="0" i="0" u="none" strike="noStrike" cap="none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NTR"/>
              <a:buChar char="⁃"/>
              <a:defRPr sz="2000" b="0" i="0" u="none" strike="noStrike" cap="none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NTR"/>
              <a:buChar char="⁃"/>
              <a:defRPr sz="1800" b="0" i="0" u="none" strike="noStrike" cap="none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NTR"/>
              <a:buChar char="⁃"/>
              <a:defRPr sz="1800" b="0" i="0" u="none" strike="noStrike" cap="none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body" idx="2"/>
          </p:nvPr>
        </p:nvSpPr>
        <p:spPr>
          <a:xfrm>
            <a:off x="876300" y="1084869"/>
            <a:ext cx="10467974" cy="966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99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65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body" idx="3"/>
          </p:nvPr>
        </p:nvSpPr>
        <p:spPr>
          <a:xfrm>
            <a:off x="876299" y="2295641"/>
            <a:ext cx="10485791" cy="37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Slide Wide 3">
  <p:cSld name="1_Content Slide Wide 3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5"/>
          <p:cNvSpPr txBox="1">
            <a:spLocks noGrp="1"/>
          </p:cNvSpPr>
          <p:nvPr>
            <p:ph type="body" idx="1"/>
          </p:nvPr>
        </p:nvSpPr>
        <p:spPr>
          <a:xfrm>
            <a:off x="890587" y="2933326"/>
            <a:ext cx="10467975" cy="2839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006599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NTR"/>
              <a:buChar char="⁃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NTR"/>
              <a:buChar char="⁃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NTR"/>
              <a:buChar char="⁃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NTR"/>
              <a:buChar char="⁃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body" idx="2"/>
          </p:nvPr>
        </p:nvSpPr>
        <p:spPr>
          <a:xfrm>
            <a:off x="876300" y="1084869"/>
            <a:ext cx="10467974" cy="966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65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3"/>
          </p:nvPr>
        </p:nvSpPr>
        <p:spPr>
          <a:xfrm>
            <a:off x="876299" y="2295641"/>
            <a:ext cx="10485791" cy="37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Wide 2 - Two Columns">
  <p:cSld name="Content Slide Wide 2 -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7"/>
          <p:cNvSpPr txBox="1">
            <a:spLocks noGrp="1"/>
          </p:cNvSpPr>
          <p:nvPr>
            <p:ph type="body" idx="1"/>
          </p:nvPr>
        </p:nvSpPr>
        <p:spPr>
          <a:xfrm>
            <a:off x="890588" y="2933326"/>
            <a:ext cx="5072062" cy="2839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006599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NTR"/>
              <a:buChar char="⁃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NTR"/>
              <a:buChar char="⁃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NTR"/>
              <a:buChar char="⁃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NTR"/>
              <a:buChar char="⁃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2"/>
          </p:nvPr>
        </p:nvSpPr>
        <p:spPr>
          <a:xfrm>
            <a:off x="876300" y="1084869"/>
            <a:ext cx="10467974" cy="966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65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body" idx="3"/>
          </p:nvPr>
        </p:nvSpPr>
        <p:spPr>
          <a:xfrm>
            <a:off x="876300" y="2295641"/>
            <a:ext cx="10467974" cy="37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body" idx="4"/>
          </p:nvPr>
        </p:nvSpPr>
        <p:spPr>
          <a:xfrm>
            <a:off x="6290028" y="2933326"/>
            <a:ext cx="5072062" cy="2839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006599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NTR"/>
              <a:buChar char="⁃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NTR"/>
              <a:buChar char="⁃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NTR"/>
              <a:buChar char="⁃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NTR"/>
              <a:buChar char="⁃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Slide Wide 3 - Two Columns">
  <p:cSld name="1_Content Slide Wide 3 - Two 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8"/>
          <p:cNvSpPr txBox="1">
            <a:spLocks noGrp="1"/>
          </p:cNvSpPr>
          <p:nvPr>
            <p:ph type="body" idx="1"/>
          </p:nvPr>
        </p:nvSpPr>
        <p:spPr>
          <a:xfrm>
            <a:off x="890588" y="2933326"/>
            <a:ext cx="5072062" cy="2839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006599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NTR"/>
              <a:buChar char="⁃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NTR"/>
              <a:buChar char="⁃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NTR"/>
              <a:buChar char="⁃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NTR"/>
              <a:buChar char="⁃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body" idx="2"/>
          </p:nvPr>
        </p:nvSpPr>
        <p:spPr>
          <a:xfrm>
            <a:off x="876300" y="1084869"/>
            <a:ext cx="10467974" cy="966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65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body" idx="3"/>
          </p:nvPr>
        </p:nvSpPr>
        <p:spPr>
          <a:xfrm>
            <a:off x="876300" y="2295641"/>
            <a:ext cx="10467974" cy="37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4"/>
          </p:nvPr>
        </p:nvSpPr>
        <p:spPr>
          <a:xfrm>
            <a:off x="6290028" y="2933326"/>
            <a:ext cx="5072062" cy="2839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006599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NTR"/>
              <a:buChar char="⁃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NTR"/>
              <a:buChar char="⁃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NTR"/>
              <a:buChar char="⁃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NTR"/>
              <a:buChar char="⁃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Wide 3 - Header">
  <p:cSld name="Content Slide Wide 3 - 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9"/>
          <p:cNvSpPr txBox="1">
            <a:spLocks noGrp="1"/>
          </p:cNvSpPr>
          <p:nvPr>
            <p:ph type="body" idx="1"/>
          </p:nvPr>
        </p:nvSpPr>
        <p:spPr>
          <a:xfrm>
            <a:off x="876300" y="1084869"/>
            <a:ext cx="10467974" cy="966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99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65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42" name="Google Shape;42;p49"/>
          <p:cNvSpPr txBox="1">
            <a:spLocks noGrp="1"/>
          </p:cNvSpPr>
          <p:nvPr>
            <p:ph type="body" idx="2"/>
          </p:nvPr>
        </p:nvSpPr>
        <p:spPr>
          <a:xfrm>
            <a:off x="876300" y="2295641"/>
            <a:ext cx="10467974" cy="37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3 - One Column/Image">
  <p:cSld name="Content Slide 3 - One Column/Imag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0"/>
          <p:cNvSpPr>
            <a:spLocks noGrp="1"/>
          </p:cNvSpPr>
          <p:nvPr>
            <p:ph type="pic" idx="2"/>
          </p:nvPr>
        </p:nvSpPr>
        <p:spPr>
          <a:xfrm>
            <a:off x="8077200" y="885824"/>
            <a:ext cx="4114800" cy="5972175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50"/>
          <p:cNvSpPr txBox="1">
            <a:spLocks noGrp="1"/>
          </p:cNvSpPr>
          <p:nvPr>
            <p:ph type="body" idx="1"/>
          </p:nvPr>
        </p:nvSpPr>
        <p:spPr>
          <a:xfrm>
            <a:off x="890587" y="2933326"/>
            <a:ext cx="6824663" cy="2839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006599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NTR"/>
              <a:buChar char="⁃"/>
              <a:defRPr sz="2000" b="0" i="0" u="none" strike="noStrike" cap="none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NTR"/>
              <a:buChar char="⁃"/>
              <a:defRPr sz="2000" b="0" i="0" u="none" strike="noStrike" cap="none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NTR"/>
              <a:buChar char="⁃"/>
              <a:defRPr sz="1800" b="0" i="0" u="none" strike="noStrike" cap="none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NTR"/>
              <a:buChar char="⁃"/>
              <a:defRPr sz="1800" b="0" i="0" u="none" strike="noStrike" cap="none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46" name="Google Shape;46;p50"/>
          <p:cNvSpPr txBox="1">
            <a:spLocks noGrp="1"/>
          </p:cNvSpPr>
          <p:nvPr>
            <p:ph type="body" idx="3"/>
          </p:nvPr>
        </p:nvSpPr>
        <p:spPr>
          <a:xfrm>
            <a:off x="876300" y="1084869"/>
            <a:ext cx="6824662" cy="966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99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65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47" name="Google Shape;47;p50"/>
          <p:cNvSpPr txBox="1">
            <a:spLocks noGrp="1"/>
          </p:cNvSpPr>
          <p:nvPr>
            <p:ph type="body" idx="4"/>
          </p:nvPr>
        </p:nvSpPr>
        <p:spPr>
          <a:xfrm>
            <a:off x="876300" y="2295641"/>
            <a:ext cx="6836278" cy="37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Slide W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60EEB-7401-7D4F-BAF6-10CF067FA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587" y="2933326"/>
            <a:ext cx="10467975" cy="28398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006599"/>
              </a:buClr>
              <a:buSzPct val="120000"/>
              <a:buFont typeface="Arial" panose="020B0604020202020204" pitchFamily="34" charset="0"/>
              <a:buChar char="•"/>
              <a:defRPr lang="en-US" sz="20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2pPr>
            <a:lvl3pPr marL="11430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3pPr>
            <a:lvl4pPr marL="16002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4pPr>
            <a:lvl5pPr marL="20574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6DB666-BEE7-17BB-0F44-2F46C14A61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6300" y="1084869"/>
            <a:ext cx="10467974" cy="966787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i="0" kern="1200" dirty="0">
                <a:solidFill>
                  <a:srgbClr val="0065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DB9F94A-6461-8D4E-527B-89DB03183B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99" y="2295641"/>
            <a:ext cx="10485791" cy="3751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45999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0" y="0"/>
            <a:ext cx="12179302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350" y="0"/>
            <a:ext cx="12185650" cy="686157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3"/>
          <p:cNvSpPr txBox="1"/>
          <p:nvPr/>
        </p:nvSpPr>
        <p:spPr>
          <a:xfrm>
            <a:off x="11659435" y="6360608"/>
            <a:ext cx="62299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0" i="0" u="none" strike="noStrike" cap="none">
              <a:solidFill>
                <a:srgbClr val="A5A5A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73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0">
          <p15:clr>
            <a:srgbClr val="F26B43"/>
          </p15:clr>
        </p15:guide>
        <p15:guide id="2" pos="1872">
          <p15:clr>
            <a:srgbClr val="F26B43"/>
          </p15:clr>
        </p15:guide>
        <p15:guide id="3" pos="552">
          <p15:clr>
            <a:srgbClr val="F26B43"/>
          </p15:clr>
        </p15:guide>
        <p15:guide id="4" orient="horz" pos="120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3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50" y="0"/>
            <a:ext cx="121793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30"/>
          <p:cNvSpPr txBox="1"/>
          <p:nvPr/>
        </p:nvSpPr>
        <p:spPr>
          <a:xfrm>
            <a:off x="11659435" y="6360608"/>
            <a:ext cx="62299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0" i="0" u="none" strike="noStrike" cap="none">
              <a:solidFill>
                <a:srgbClr val="A5A5A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72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0">
          <p15:clr>
            <a:srgbClr val="F26B43"/>
          </p15:clr>
        </p15:guide>
        <p15:guide id="2" pos="1872">
          <p15:clr>
            <a:srgbClr val="F26B43"/>
          </p15:clr>
        </p15:guide>
        <p15:guide id="3" pos="552">
          <p15:clr>
            <a:srgbClr val="F26B43"/>
          </p15:clr>
        </p15:guide>
        <p15:guide id="4" orient="horz" pos="120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50" y="0"/>
            <a:ext cx="121793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2"/>
          <p:cNvSpPr txBox="1"/>
          <p:nvPr/>
        </p:nvSpPr>
        <p:spPr>
          <a:xfrm>
            <a:off x="11659435" y="6360608"/>
            <a:ext cx="62299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0" i="0" u="none" strike="noStrike" cap="none">
              <a:solidFill>
                <a:srgbClr val="A5A5A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0">
          <p15:clr>
            <a:srgbClr val="F26B43"/>
          </p15:clr>
        </p15:guide>
        <p15:guide id="2" pos="1872">
          <p15:clr>
            <a:srgbClr val="F26B43"/>
          </p15:clr>
        </p15:guide>
        <p15:guide id="3" pos="552">
          <p15:clr>
            <a:srgbClr val="F26B43"/>
          </p15:clr>
        </p15:guide>
        <p15:guide id="4" orient="horz" pos="120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0" y="0"/>
            <a:ext cx="623728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38"/>
          <p:cNvSpPr txBox="1"/>
          <p:nvPr/>
        </p:nvSpPr>
        <p:spPr>
          <a:xfrm>
            <a:off x="11659435" y="6360608"/>
            <a:ext cx="62299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0" i="0" u="none" strike="noStrike" cap="none">
              <a:solidFill>
                <a:srgbClr val="A5A5A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dvance.lexis.com/documentpage/?pdmfid=1000516&amp;crid=74d6ee6c-f539-494d-994a-4263b16d9192&amp;action=pawlinkdoc&amp;pdcomponentid=&amp;pddocfullpath=%2Fshared%2Fdocument%2Fstatutes-legislation%2Furn%3AcontentItem%3A6576-8F83-CGX8-01SX-00008-00&amp;pdtocnodeidentifier=ABQAAFAACAAE&amp;config=014FJAAyNGJkY2Y4Zi1mNjgyLTRkN2YtYmE4OS03NTYzNzYzOTg0OGEKAFBvZENhdGFsb2d592qv2Kywlf8caKqYROP5&amp;ecomp=h2vckkk&amp;prid=d249da42-58fe-4440-bd0f-9206e556b62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c1.squarespace.com/static/6390da3a799a023d4be2c27e/t/6711c86d08d38c09f0c094f9/1729218672760/CETA+Transmission+Study+Initial+Report+-+final+to+client+-+241007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transmissionauthority.com/principl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mgalbraith@cotransmissionauthority.co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static1.squarespace.com/static/6390da3a799a023d4be2c27e/t/6900017e6490541eaf80db3a/1761608062109/CETA+Priority+Project+Concepts.pdf" TargetMode="External"/><Relationship Id="rId5" Type="http://schemas.openxmlformats.org/officeDocument/2006/relationships/hyperlink" Target="https://static1.squarespace.com/static/6390da3a799a023d4be2c27e/t/679175b86aa70b3eec1498da/1737586106721/1.+CETA_Fact+Sheet_FINAL.pdf" TargetMode="External"/><Relationship Id="rId4" Type="http://schemas.openxmlformats.org/officeDocument/2006/relationships/hyperlink" Target="https://www.cotransmissionauthority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"/>
          <p:cNvSpPr txBox="1">
            <a:spLocks noGrp="1"/>
          </p:cNvSpPr>
          <p:nvPr>
            <p:ph type="ctrTitle"/>
          </p:nvPr>
        </p:nvSpPr>
        <p:spPr>
          <a:xfrm>
            <a:off x="6880926" y="232846"/>
            <a:ext cx="51609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5080" lvl="0" indent="6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599"/>
              </a:buClr>
              <a:buSzPts val="4000"/>
              <a:buFont typeface="Century Gothic"/>
              <a:buNone/>
            </a:pPr>
            <a:r>
              <a:rPr lang="en-US" sz="4000" b="1" dirty="0"/>
              <a:t>Colorado Electric Transmission Authority</a:t>
            </a:r>
            <a:endParaRPr b="1" dirty="0"/>
          </a:p>
        </p:txBody>
      </p:sp>
      <p:sp>
        <p:nvSpPr>
          <p:cNvPr id="108" name="Google Shape;108;p1"/>
          <p:cNvSpPr txBox="1">
            <a:spLocks noGrp="1"/>
          </p:cNvSpPr>
          <p:nvPr>
            <p:ph type="subTitle" idx="1"/>
          </p:nvPr>
        </p:nvSpPr>
        <p:spPr>
          <a:xfrm>
            <a:off x="6880926" y="2806061"/>
            <a:ext cx="4825404" cy="186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0" dirty="0"/>
              <a:t>Nevada Regional Coordination Task Force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US" sz="2400" b="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0" dirty="0"/>
              <a:t>February 18, 2026</a:t>
            </a:r>
            <a:endParaRPr sz="2400" b="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 txBox="1">
            <a:spLocks noGrp="1"/>
          </p:cNvSpPr>
          <p:nvPr>
            <p:ph type="body" idx="1"/>
          </p:nvPr>
        </p:nvSpPr>
        <p:spPr>
          <a:xfrm>
            <a:off x="5791450" y="2587788"/>
            <a:ext cx="6307500" cy="28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1">
                <a:solidFill>
                  <a:schemeClr val="dk1"/>
                </a:solidFill>
              </a:rPr>
              <a:t>Powers: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</a:pPr>
            <a:r>
              <a:rPr lang="en-US">
                <a:solidFill>
                  <a:srgbClr val="1F1F1F"/>
                </a:solidFill>
              </a:rPr>
              <a:t>Enter into public-private partnerships for transmission expansion</a:t>
            </a:r>
            <a:endParaRPr>
              <a:solidFill>
                <a:srgbClr val="1F1F1F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</a:pPr>
            <a:r>
              <a:rPr lang="en-US">
                <a:solidFill>
                  <a:srgbClr val="1F1F1F"/>
                </a:solidFill>
              </a:rPr>
              <a:t>Identify and establish transmission corridors in the state, subject to local use permits</a:t>
            </a:r>
            <a:endParaRPr>
              <a:solidFill>
                <a:srgbClr val="1F1F1F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</a:pPr>
            <a:r>
              <a:rPr lang="en-US">
                <a:solidFill>
                  <a:srgbClr val="1F1F1F"/>
                </a:solidFill>
              </a:rPr>
              <a:t>Issue revenue bonds to finance development and construction</a:t>
            </a:r>
            <a:endParaRPr>
              <a:solidFill>
                <a:srgbClr val="1F1F1F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</a:pPr>
            <a:r>
              <a:rPr lang="en-US">
                <a:solidFill>
                  <a:srgbClr val="1F1F1F"/>
                </a:solidFill>
              </a:rPr>
              <a:t>Use eminent domain for right-of-way acquisition</a:t>
            </a:r>
            <a:endParaRPr>
              <a:solidFill>
                <a:srgbClr val="1F1F1F"/>
              </a:solidFill>
            </a:endParaRPr>
          </a:p>
          <a:p>
            <a:pPr marL="228600" lvl="0" indent="-762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006599"/>
              </a:buClr>
              <a:buSzPts val="2400"/>
              <a:buFont typeface="Arial"/>
              <a:buNone/>
            </a:pPr>
            <a:endParaRPr/>
          </a:p>
        </p:txBody>
      </p:sp>
      <p:sp>
        <p:nvSpPr>
          <p:cNvPr id="142" name="Google Shape;142;p5"/>
          <p:cNvSpPr txBox="1">
            <a:spLocks noGrp="1"/>
          </p:cNvSpPr>
          <p:nvPr>
            <p:ph type="body" idx="3"/>
          </p:nvPr>
        </p:nvSpPr>
        <p:spPr>
          <a:xfrm>
            <a:off x="263775" y="1690225"/>
            <a:ext cx="11525400" cy="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dirty="0">
                <a:latin typeface="Palatino Linotype"/>
                <a:ea typeface="Palatino Linotype"/>
                <a:cs typeface="Palatino Linotype"/>
                <a:sym typeface="Palatino Linotype"/>
              </a:rPr>
              <a:t>Mission</a:t>
            </a:r>
            <a:r>
              <a:rPr lang="en-US" b="0" dirty="0">
                <a:latin typeface="Palatino Linotype"/>
                <a:ea typeface="Palatino Linotype"/>
                <a:cs typeface="Palatino Linotype"/>
                <a:sym typeface="Palatino Linotype"/>
              </a:rPr>
              <a:t>: To plan and develop electric transmission in Colorado to 1) increase grid reliability, 2) help Colorado meet its clean energy goals, and 3) aid in economic and community development.</a:t>
            </a:r>
            <a:endParaRPr dirty="0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43" name="Google Shape;143;p5"/>
          <p:cNvSpPr txBox="1">
            <a:spLocks noGrp="1"/>
          </p:cNvSpPr>
          <p:nvPr>
            <p:ph type="body" idx="4"/>
          </p:nvPr>
        </p:nvSpPr>
        <p:spPr>
          <a:xfrm>
            <a:off x="263775" y="2526625"/>
            <a:ext cx="5202000" cy="3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1" dirty="0">
                <a:solidFill>
                  <a:schemeClr val="dk1"/>
                </a:solidFill>
              </a:rPr>
              <a:t>Organizational Structure:</a:t>
            </a:r>
            <a:endParaRPr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</a:pPr>
            <a:r>
              <a:rPr lang="en-US" dirty="0">
                <a:solidFill>
                  <a:srgbClr val="1F1F1F"/>
                </a:solidFill>
              </a:rPr>
              <a:t>Independent special purpose authority and subdivision of the state</a:t>
            </a:r>
            <a:endParaRPr dirty="0">
              <a:solidFill>
                <a:srgbClr val="1F1F1F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</a:pPr>
            <a:r>
              <a:rPr lang="en-US" dirty="0">
                <a:solidFill>
                  <a:srgbClr val="1F1F1F"/>
                </a:solidFill>
              </a:rPr>
              <a:t>Not subject to direction by a state agency or commission</a:t>
            </a:r>
            <a:endParaRPr dirty="0">
              <a:solidFill>
                <a:srgbClr val="1F1F1F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400"/>
              <a:buChar char="•"/>
            </a:pPr>
            <a:r>
              <a:rPr lang="en-US" dirty="0">
                <a:solidFill>
                  <a:srgbClr val="1F1F1F"/>
                </a:solidFill>
              </a:rPr>
              <a:t>9-member independent board appointed by governor and legislature</a:t>
            </a:r>
            <a:endParaRPr dirty="0">
              <a:solidFill>
                <a:srgbClr val="1F1F1F"/>
              </a:solidFill>
            </a:endParaRPr>
          </a:p>
        </p:txBody>
      </p:sp>
      <p:sp>
        <p:nvSpPr>
          <p:cNvPr id="144" name="Google Shape;144;p5"/>
          <p:cNvSpPr txBox="1"/>
          <p:nvPr/>
        </p:nvSpPr>
        <p:spPr>
          <a:xfrm>
            <a:off x="8789308" y="6426303"/>
            <a:ext cx="274241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Source: </a:t>
            </a:r>
            <a:r>
              <a:rPr lang="en-US" sz="1400" b="0" i="0" u="sng" strike="noStrike" cap="none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Sect. 40-42-104</a:t>
            </a:r>
            <a:r>
              <a:rPr lang="en-US" sz="1400" b="0" i="0" u="none" strike="noStrike" cap="non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, CRS</a:t>
            </a:r>
            <a:endParaRPr sz="1400" b="0" i="0" u="none" strike="noStrike" cap="non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" name="Google Shape;119;p5">
            <a:extLst>
              <a:ext uri="{FF2B5EF4-FFF2-40B4-BE49-F238E27FC236}">
                <a16:creationId xmlns:a16="http://schemas.microsoft.com/office/drawing/2014/main" id="{4303C893-4836-A921-4725-B3BA99CF2444}"/>
              </a:ext>
            </a:extLst>
          </p:cNvPr>
          <p:cNvSpPr txBox="1">
            <a:spLocks/>
          </p:cNvSpPr>
          <p:nvPr/>
        </p:nvSpPr>
        <p:spPr>
          <a:xfrm>
            <a:off x="263775" y="824763"/>
            <a:ext cx="110700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99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65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indent="0"/>
            <a:r>
              <a:rPr lang="en-US" sz="3200" b="1" dirty="0"/>
              <a:t>CETA is a Transmission Developer with a Public Purpose</a:t>
            </a:r>
            <a:endParaRPr lang="en-US" sz="32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187BE-7281-245C-8BB9-43EAFA003B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1005840"/>
            <a:ext cx="10515600" cy="640080"/>
          </a:xfrm>
        </p:spPr>
        <p:txBody>
          <a:bodyPr/>
          <a:lstStyle/>
          <a:p>
            <a:r>
              <a:rPr lang="en-US" b="1" dirty="0"/>
              <a:t>CETA 2024 Transmission Study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CB0540B7-72BC-9476-E81C-F667FA61F6E5}"/>
              </a:ext>
            </a:extLst>
          </p:cNvPr>
          <p:cNvSpPr txBox="1">
            <a:spLocks/>
          </p:cNvSpPr>
          <p:nvPr/>
        </p:nvSpPr>
        <p:spPr>
          <a:xfrm>
            <a:off x="548640" y="1828800"/>
            <a:ext cx="10972800" cy="45720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006599"/>
              </a:buClr>
              <a:buSzPct val="120000"/>
              <a:buFont typeface="Arial" panose="020B0604020202020204" pitchFamily="34" charset="0"/>
              <a:buChar char="•"/>
              <a:defRPr lang="en-US" sz="20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dirty="0">
                <a:solidFill>
                  <a:schemeClr val="tx1"/>
                </a:solidFill>
              </a:rPr>
              <a:t>In 2023, the State of Colorado directed CETA (SB23-016) to study the need for expanded transmission capacity in the State. </a:t>
            </a:r>
          </a:p>
          <a:p>
            <a:pPr marL="342900" indent="-342900"/>
            <a:r>
              <a:rPr lang="en-US" dirty="0">
                <a:solidFill>
                  <a:schemeClr val="tx1"/>
                </a:solidFill>
              </a:rPr>
              <a:t>In response, CETA conducted an RFP process seeking an independent consultant to conduct a transmission planning study that analyzes the need for expanded capacity in Colorado to: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Help meet forecasted demand for electricity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Achieve the State’s emission reduction goals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Improve power flows on the system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Improve grid reliability </a:t>
            </a:r>
          </a:p>
          <a:p>
            <a:pPr marL="342900" indent="-342900"/>
            <a:r>
              <a:rPr lang="en-US" sz="1800" dirty="0">
                <a:solidFill>
                  <a:schemeClr val="tx1"/>
                </a:solidFill>
              </a:rPr>
              <a:t>CETA hired Energy Strategies &amp; Team to conduct the study.</a:t>
            </a:r>
          </a:p>
          <a:p>
            <a:pPr marL="342900" indent="-342900"/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8" name="Picture 7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7AA4D7A9-B9EE-41C6-B86D-C2876C995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251" y="5852160"/>
            <a:ext cx="2244517" cy="988485"/>
          </a:xfrm>
          <a:prstGeom prst="rect">
            <a:avLst/>
          </a:prstGeom>
        </p:spPr>
      </p:pic>
      <p:pic>
        <p:nvPicPr>
          <p:cNvPr id="10" name="Picture 9">
            <a:hlinkClick r:id="rId3"/>
            <a:extLst>
              <a:ext uri="{FF2B5EF4-FFF2-40B4-BE49-F238E27FC236}">
                <a16:creationId xmlns:a16="http://schemas.microsoft.com/office/drawing/2014/main" id="{73BCB6F4-817A-B725-96B9-43DC7CA54C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9332" y="3429000"/>
            <a:ext cx="2305128" cy="3081528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6148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9350" y="1610525"/>
            <a:ext cx="10734251" cy="509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1"/>
          <p:cNvSpPr txBox="1">
            <a:spLocks noGrp="1"/>
          </p:cNvSpPr>
          <p:nvPr>
            <p:ph type="body" idx="2"/>
          </p:nvPr>
        </p:nvSpPr>
        <p:spPr>
          <a:xfrm>
            <a:off x="448000" y="895257"/>
            <a:ext cx="105156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b="1">
                <a:latin typeface="Century Gothic"/>
                <a:ea typeface="Century Gothic"/>
                <a:cs typeface="Century Gothic"/>
                <a:sym typeface="Century Gothic"/>
              </a:rPr>
              <a:t>Colorado Has an Urgent Need for Transmission</a:t>
            </a:r>
            <a:endParaRPr sz="34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F4D41-B846-B189-023E-FD54CB3A0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6C03E-2E51-D04B-5441-CF4D0A5B28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1005840"/>
            <a:ext cx="10515600" cy="640080"/>
          </a:xfrm>
        </p:spPr>
        <p:txBody>
          <a:bodyPr lIns="91440" tIns="45720" rIns="91440" bIns="45720" anchor="b"/>
          <a:lstStyle/>
          <a:p>
            <a:r>
              <a:rPr lang="en-US" b="1" dirty="0"/>
              <a:t>High Demand Options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FF3ED1-C2B7-B5E3-6D8B-3870FF85D2B3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0" y="1828800"/>
            <a:ext cx="9326880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37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8e9a3c3879_0_0"/>
          <p:cNvSpPr txBox="1">
            <a:spLocks noGrp="1"/>
          </p:cNvSpPr>
          <p:nvPr>
            <p:ph type="body" idx="2"/>
          </p:nvPr>
        </p:nvSpPr>
        <p:spPr>
          <a:xfrm>
            <a:off x="147350" y="1033533"/>
            <a:ext cx="4262100" cy="7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99"/>
              </a:buClr>
              <a:buSzPts val="3600"/>
              <a:buNone/>
            </a:pPr>
            <a:r>
              <a:rPr lang="en-US" sz="3300" b="1"/>
              <a:t>CETA’s Work</a:t>
            </a:r>
            <a:endParaRPr sz="3300" b="1"/>
          </a:p>
        </p:txBody>
      </p:sp>
      <p:pic>
        <p:nvPicPr>
          <p:cNvPr id="134" name="Google Shape;134;g38e9a3c3879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2673" y="1148050"/>
            <a:ext cx="6967352" cy="5625977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38e9a3c3879_0_0"/>
          <p:cNvSpPr txBox="1">
            <a:spLocks noGrp="1"/>
          </p:cNvSpPr>
          <p:nvPr>
            <p:ph type="body" idx="1"/>
          </p:nvPr>
        </p:nvSpPr>
        <p:spPr>
          <a:xfrm>
            <a:off x="305125" y="1905000"/>
            <a:ext cx="45186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F1F1F"/>
                </a:solidFill>
              </a:rPr>
              <a:t>Unique Tools</a:t>
            </a:r>
            <a:endParaRPr b="1">
              <a:solidFill>
                <a:srgbClr val="1F1F1F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</a:pPr>
            <a:r>
              <a:rPr lang="en-US">
                <a:solidFill>
                  <a:srgbClr val="1F1F1F"/>
                </a:solidFill>
              </a:rPr>
              <a:t>Public-private partnerships</a:t>
            </a:r>
            <a:endParaRPr>
              <a:solidFill>
                <a:srgbClr val="1F1F1F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</a:pPr>
            <a:r>
              <a:rPr lang="en-US">
                <a:solidFill>
                  <a:srgbClr val="1F1F1F"/>
                </a:solidFill>
              </a:rPr>
              <a:t>Identify transmission corridors</a:t>
            </a:r>
            <a:endParaRPr>
              <a:solidFill>
                <a:srgbClr val="1F1F1F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</a:pPr>
            <a:r>
              <a:rPr lang="en-US">
                <a:solidFill>
                  <a:srgbClr val="1F1F1F"/>
                </a:solidFill>
              </a:rPr>
              <a:t>Revenue bonds</a:t>
            </a:r>
            <a:endParaRPr>
              <a:solidFill>
                <a:srgbClr val="1F1F1F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</a:pPr>
            <a:r>
              <a:rPr lang="en-US">
                <a:solidFill>
                  <a:srgbClr val="1F1F1F"/>
                </a:solidFill>
              </a:rPr>
              <a:t>Eminent domain</a:t>
            </a:r>
            <a:endParaRPr>
              <a:solidFill>
                <a:srgbClr val="1F1F1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F1F1F"/>
                </a:solidFill>
              </a:rPr>
              <a:t>2026 Priorities</a:t>
            </a:r>
            <a:endParaRPr b="1">
              <a:solidFill>
                <a:srgbClr val="1F1F1F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</a:pPr>
            <a:r>
              <a:rPr lang="en-US">
                <a:solidFill>
                  <a:srgbClr val="1F1F1F"/>
                </a:solidFill>
              </a:rPr>
              <a:t>Select a project(s) for development</a:t>
            </a:r>
            <a:endParaRPr>
              <a:solidFill>
                <a:srgbClr val="1F1F1F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</a:pPr>
            <a:r>
              <a:rPr lang="en-US">
                <a:solidFill>
                  <a:srgbClr val="1F1F1F"/>
                </a:solidFill>
              </a:rPr>
              <a:t>Revenue bonding policy</a:t>
            </a:r>
            <a:endParaRPr>
              <a:solidFill>
                <a:srgbClr val="1F1F1F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</a:pPr>
            <a:r>
              <a:rPr lang="en-US">
                <a:solidFill>
                  <a:srgbClr val="1F1F1F"/>
                </a:solidFill>
              </a:rPr>
              <a:t>Notification policy</a:t>
            </a:r>
            <a:endParaRPr>
              <a:solidFill>
                <a:srgbClr val="1F1F1F"/>
              </a:solidFill>
            </a:endParaRPr>
          </a:p>
          <a:p>
            <a:pPr marL="228600" lvl="0" indent="-762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006599"/>
              </a:buClr>
              <a:buSzPts val="24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2"/>
          <p:cNvSpPr txBox="1">
            <a:spLocks noGrp="1"/>
          </p:cNvSpPr>
          <p:nvPr>
            <p:ph type="body" idx="1"/>
          </p:nvPr>
        </p:nvSpPr>
        <p:spPr>
          <a:xfrm>
            <a:off x="594360" y="993429"/>
            <a:ext cx="10467974" cy="722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99"/>
              </a:buClr>
              <a:buSzPts val="3600"/>
              <a:buNone/>
            </a:pPr>
            <a:r>
              <a:rPr lang="en-US" b="1"/>
              <a:t>Community Engagement Principles</a:t>
            </a:r>
            <a:endParaRPr b="1"/>
          </a:p>
        </p:txBody>
      </p:sp>
      <p:sp>
        <p:nvSpPr>
          <p:cNvPr id="141" name="Google Shape;141;p12"/>
          <p:cNvSpPr txBox="1"/>
          <p:nvPr/>
        </p:nvSpPr>
        <p:spPr>
          <a:xfrm>
            <a:off x="2180626" y="5197700"/>
            <a:ext cx="7295400" cy="7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400" b="1" i="0" u="sng" strike="noStrike" cap="none">
                <a:solidFill>
                  <a:schemeClr val="hlink"/>
                </a:solidFill>
                <a:latin typeface="Palatino Linotype"/>
                <a:ea typeface="Palatino Linotype"/>
                <a:cs typeface="Palatino Linotype"/>
                <a:sym typeface="Palatino Linotype"/>
                <a:hlinkClick r:id="rId3"/>
              </a:rPr>
              <a:t>Principles</a:t>
            </a:r>
            <a:r>
              <a:rPr lang="en-US" sz="2400" b="1" i="0" u="none" strike="noStrike" cap="none">
                <a:solidFill>
                  <a:srgbClr val="00659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adopted by the CETA Board in October 2024 to guide partnership agreements</a:t>
            </a:r>
            <a:endParaRPr sz="2400" b="1" i="0" u="none" strike="noStrike" cap="none">
              <a:solidFill>
                <a:srgbClr val="006599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142" name="Google Shape;142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3725" y="1905000"/>
            <a:ext cx="10208599" cy="319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4"/>
          <p:cNvSpPr txBox="1"/>
          <p:nvPr/>
        </p:nvSpPr>
        <p:spPr>
          <a:xfrm>
            <a:off x="7323525" y="1399730"/>
            <a:ext cx="3633600" cy="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99"/>
              </a:buClr>
              <a:buSzPts val="3600"/>
              <a:buFont typeface="Century Gothic"/>
              <a:buNone/>
            </a:pPr>
            <a:r>
              <a:rPr lang="en-US" sz="3600" b="1" i="0" u="none" strike="noStrike" cap="none">
                <a:solidFill>
                  <a:srgbClr val="0065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THANK YOU</a:t>
            </a:r>
            <a:endParaRPr sz="14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148" name="Google Shape;148;p14"/>
          <p:cNvSpPr txBox="1">
            <a:spLocks noGrp="1"/>
          </p:cNvSpPr>
          <p:nvPr>
            <p:ph type="subTitle" idx="1"/>
          </p:nvPr>
        </p:nvSpPr>
        <p:spPr>
          <a:xfrm>
            <a:off x="6337225" y="2594205"/>
            <a:ext cx="5431200" cy="3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Questions?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b="0"/>
              <a:t>Maury Galbraith, Executive Director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b="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mgalbraith@cotransmissionauthority.com</a:t>
            </a:r>
            <a:endParaRPr b="0">
              <a:solidFill>
                <a:srgbClr val="1155CC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b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Written Materials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b="0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CETA website</a:t>
            </a:r>
            <a:endParaRPr b="0">
              <a:solidFill>
                <a:srgbClr val="1155CC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b="0" u="sng">
                <a:solidFill>
                  <a:srgbClr val="1155C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CETA Fact Sheet</a:t>
            </a:r>
            <a:endParaRPr b="0">
              <a:solidFill>
                <a:srgbClr val="1155CC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b="0" u="sng">
                <a:solidFill>
                  <a:srgbClr val="1155C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Priority Project Concepts</a:t>
            </a:r>
            <a:endParaRPr b="0">
              <a:solidFill>
                <a:srgbClr val="1155CC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b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b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CETA">
      <a:dk1>
        <a:srgbClr val="153056"/>
      </a:dk1>
      <a:lt1>
        <a:srgbClr val="FFFFFF"/>
      </a:lt1>
      <a:dk2>
        <a:srgbClr val="00679A"/>
      </a:dk2>
      <a:lt2>
        <a:srgbClr val="E7E6E6"/>
      </a:lt2>
      <a:accent1>
        <a:srgbClr val="288CC3"/>
      </a:accent1>
      <a:accent2>
        <a:srgbClr val="797979"/>
      </a:accent2>
      <a:accent3>
        <a:srgbClr val="F5BF17"/>
      </a:accent3>
      <a:accent4>
        <a:srgbClr val="919191"/>
      </a:accent4>
      <a:accent5>
        <a:srgbClr val="5B9BD5"/>
      </a:accent5>
      <a:accent6>
        <a:srgbClr val="A9A9A9"/>
      </a:accent6>
      <a:hlink>
        <a:srgbClr val="797979"/>
      </a:hlink>
      <a:folHlink>
        <a:srgbClr val="4F71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Slide - Wide 3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 Slide - Wide 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tent Slide - Wide 2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ection Slide 2">
  <a:themeElements>
    <a:clrScheme name="CETA">
      <a:dk1>
        <a:srgbClr val="153056"/>
      </a:dk1>
      <a:lt1>
        <a:srgbClr val="FFFFFF"/>
      </a:lt1>
      <a:dk2>
        <a:srgbClr val="00679A"/>
      </a:dk2>
      <a:lt2>
        <a:srgbClr val="E7E6E6"/>
      </a:lt2>
      <a:accent1>
        <a:srgbClr val="288CC3"/>
      </a:accent1>
      <a:accent2>
        <a:srgbClr val="797979"/>
      </a:accent2>
      <a:accent3>
        <a:srgbClr val="F5BF17"/>
      </a:accent3>
      <a:accent4>
        <a:srgbClr val="919191"/>
      </a:accent4>
      <a:accent5>
        <a:srgbClr val="5B9BD5"/>
      </a:accent5>
      <a:accent6>
        <a:srgbClr val="A9A9A9"/>
      </a:accent6>
      <a:hlink>
        <a:srgbClr val="797979"/>
      </a:hlink>
      <a:folHlink>
        <a:srgbClr val="4F71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462</Words>
  <Application>Microsoft Office PowerPoint</Application>
  <PresentationFormat>Widescreen</PresentationFormat>
  <Paragraphs>59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Arial</vt:lpstr>
      <vt:lpstr>Palatino Linotype</vt:lpstr>
      <vt:lpstr>System Font Regular</vt:lpstr>
      <vt:lpstr>Georgia</vt:lpstr>
      <vt:lpstr>Montserrat</vt:lpstr>
      <vt:lpstr>Century Gothic</vt:lpstr>
      <vt:lpstr>NTR</vt:lpstr>
      <vt:lpstr>Title Slide</vt:lpstr>
      <vt:lpstr>Content Slide - Wide 3</vt:lpstr>
      <vt:lpstr>Content Slide - Wide 1</vt:lpstr>
      <vt:lpstr>Content Slide - Wide 2</vt:lpstr>
      <vt:lpstr>Section Slide 2</vt:lpstr>
      <vt:lpstr>Colorado Electric Transmission Authority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Cathy Boies</dc:creator>
  <cp:lastModifiedBy>Maury Galbraith</cp:lastModifiedBy>
  <cp:revision>3</cp:revision>
  <dcterms:created xsi:type="dcterms:W3CDTF">2024-10-09T15:14:10Z</dcterms:created>
  <dcterms:modified xsi:type="dcterms:W3CDTF">2026-02-13T17:20:08Z</dcterms:modified>
</cp:coreProperties>
</file>